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276" r:id="rId3"/>
    <p:sldId id="278" r:id="rId4"/>
    <p:sldId id="279" r:id="rId5"/>
    <p:sldId id="291" r:id="rId6"/>
    <p:sldId id="285" r:id="rId7"/>
    <p:sldId id="280" r:id="rId8"/>
    <p:sldId id="286" r:id="rId9"/>
    <p:sldId id="287" r:id="rId10"/>
    <p:sldId id="288" r:id="rId11"/>
    <p:sldId id="262" r:id="rId12"/>
    <p:sldId id="283" r:id="rId13"/>
    <p:sldId id="289" r:id="rId14"/>
    <p:sldId id="290" r:id="rId15"/>
    <p:sldId id="292" r:id="rId16"/>
    <p:sldId id="264" r:id="rId17"/>
    <p:sldId id="265" r:id="rId18"/>
    <p:sldId id="281" r:id="rId19"/>
    <p:sldId id="282" r:id="rId20"/>
    <p:sldId id="284" r:id="rId21"/>
    <p:sldId id="293"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327"/>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9598-794D-0058-9BF8-A58C56A52C9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2B2E44C-B41B-AAF4-EE59-E72430BC8C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040F19-D9E9-1CCF-7AE3-E6A570BC45AF}"/>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B27AF6E8-CF41-0E29-27F4-9137D21D3F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6CD827-4395-0F45-7693-D9CC5E4D4DE3}"/>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2560478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4C7A-F85E-4B7B-16AA-A2148C8E37E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9ADA032-656B-D638-3471-5BE24B0378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FEABF60-B169-A9EE-F03F-F8E8653AB95C}"/>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73A67E92-BF6D-1A19-6FEB-A74BA11D5A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EBDCF8-DF14-64AC-0AA1-1034C62FCDAB}"/>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331299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A633DA-407D-191C-E04E-A38F944B3F0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CA94BB2-7DE1-4FDA-5770-53EFE46F96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D9CF94E-5D30-42ED-2455-290585B11593}"/>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E35C018E-C263-C885-1CB4-E7C69E60A6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52BEEB-B9A6-0D25-8E4C-54390AD62BF5}"/>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138469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E4C8-CC12-639B-D439-CC5C7B80355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62AA573-97F1-017F-250E-F5862834A1A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DBD6A6E-B1C8-9CB2-FD38-43C96D721932}"/>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0A1765E0-D8C6-B434-590D-BC1DED2B47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1FF7A0-114D-BB29-9A4D-A1EBC199C42F}"/>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377926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677E-4EE4-BA74-3DBF-5AA3F14025D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9504947-4C47-A047-B4C0-3D42AB95CC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0A833E6-6813-F7FD-3CE8-7BED5F8195D0}"/>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459E3E69-0E8D-C9A9-2915-84CDC90493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A6EE60-B1E5-384A-BF6C-91A0D7FE012F}"/>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90986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0F3-BBD8-8011-01FB-AE468FD9EFD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B33BDD-997E-79F1-B716-C7FD84A4D1B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316CD23-D523-D5CF-5408-F7097A7E6D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2128C52-76D1-2C27-314E-1010AAD32BC4}"/>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6" name="Footer Placeholder 5">
            <a:extLst>
              <a:ext uri="{FF2B5EF4-FFF2-40B4-BE49-F238E27FC236}">
                <a16:creationId xmlns:a16="http://schemas.microsoft.com/office/drawing/2014/main" id="{CD5A6CE4-A241-B2E5-AA63-CF913EB135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DFDEFA-6D9E-3E81-70D0-593BB9BDC985}"/>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767889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D0B8-59C7-0599-81ED-A6A152A1B5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B4A88BD-CFCC-714F-4BD4-98F800B8C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E2F349-CC05-2E3A-ABA5-166B36FE318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4D2F6F4-4EEA-57A0-FA2C-DCD395129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7779FE-DBA8-49E3-6ECB-3E7187EDA7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542AE42-7709-537B-8FD4-55E34F1551A4}"/>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8" name="Footer Placeholder 7">
            <a:extLst>
              <a:ext uri="{FF2B5EF4-FFF2-40B4-BE49-F238E27FC236}">
                <a16:creationId xmlns:a16="http://schemas.microsoft.com/office/drawing/2014/main" id="{3498395F-8E64-AA3A-2AD6-E0EE6D880A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69CFD8C-6939-E734-1CF9-B13F37C33B18}"/>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39777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630-7EEA-7061-061F-11F4B86B3DD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CEF0FB1-96E0-43C7-23E8-4CFCECA7F69F}"/>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4" name="Footer Placeholder 3">
            <a:extLst>
              <a:ext uri="{FF2B5EF4-FFF2-40B4-BE49-F238E27FC236}">
                <a16:creationId xmlns:a16="http://schemas.microsoft.com/office/drawing/2014/main" id="{167380D4-3300-D854-7047-EFC1B153CF2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58E76D3-24CD-6458-263E-C724F5AA308E}"/>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144458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10463-6D15-C26E-232C-7501F73308E1}"/>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3" name="Footer Placeholder 2">
            <a:extLst>
              <a:ext uri="{FF2B5EF4-FFF2-40B4-BE49-F238E27FC236}">
                <a16:creationId xmlns:a16="http://schemas.microsoft.com/office/drawing/2014/main" id="{6222DF12-2417-8916-D44A-249A04607F8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C5BFB8-F694-FFB5-9A04-CDA3EA4D98F8}"/>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209786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29B0-5F36-BC1B-7ED7-DF61013EED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36FA5E5-C1B1-B283-9FA6-245781F30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116B177-F167-B1CD-C62B-3521BC780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102734-6942-DCAB-D063-F54C36521EE7}"/>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6" name="Footer Placeholder 5">
            <a:extLst>
              <a:ext uri="{FF2B5EF4-FFF2-40B4-BE49-F238E27FC236}">
                <a16:creationId xmlns:a16="http://schemas.microsoft.com/office/drawing/2014/main" id="{918657CF-B498-567B-DFE6-900E0F8600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72E203-2C6A-D957-2ABD-37C9726DA51E}"/>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404774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3B7B-FAE9-6FA4-8643-1248EA396B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BCA0263-242E-A2A9-1EAD-523C52697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0B3ECC8-5508-6075-4383-C9F9C9888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3BDF27-0133-1C7A-4BDE-A48C31AB7977}"/>
              </a:ext>
            </a:extLst>
          </p:cNvPr>
          <p:cNvSpPr>
            <a:spLocks noGrp="1"/>
          </p:cNvSpPr>
          <p:nvPr>
            <p:ph type="dt" sz="half" idx="10"/>
          </p:nvPr>
        </p:nvSpPr>
        <p:spPr/>
        <p:txBody>
          <a:bodyPr/>
          <a:lstStyle/>
          <a:p>
            <a:fld id="{1EA2AF5B-385E-9B4D-99B1-7AB99D717EDE}" type="datetimeFigureOut">
              <a:rPr lang="en-GB" smtClean="0"/>
              <a:t>08/09/2023</a:t>
            </a:fld>
            <a:endParaRPr lang="en-GB"/>
          </a:p>
        </p:txBody>
      </p:sp>
      <p:sp>
        <p:nvSpPr>
          <p:cNvPr id="6" name="Footer Placeholder 5">
            <a:extLst>
              <a:ext uri="{FF2B5EF4-FFF2-40B4-BE49-F238E27FC236}">
                <a16:creationId xmlns:a16="http://schemas.microsoft.com/office/drawing/2014/main" id="{2D8E0116-6500-F024-588C-0C0834252C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B2B306-F4F5-A403-9145-40A641997579}"/>
              </a:ext>
            </a:extLst>
          </p:cNvPr>
          <p:cNvSpPr>
            <a:spLocks noGrp="1"/>
          </p:cNvSpPr>
          <p:nvPr>
            <p:ph type="sldNum" sz="quarter" idx="12"/>
          </p:nvPr>
        </p:nvSpPr>
        <p:spPr/>
        <p:txBody>
          <a:bodyPr/>
          <a:lstStyle/>
          <a:p>
            <a:fld id="{3107260D-4B9F-524F-8F62-F0703524B022}" type="slidenum">
              <a:rPr lang="en-GB" smtClean="0"/>
              <a:t>‹#›</a:t>
            </a:fld>
            <a:endParaRPr lang="en-GB"/>
          </a:p>
        </p:txBody>
      </p:sp>
    </p:spTree>
    <p:extLst>
      <p:ext uri="{BB962C8B-B14F-4D97-AF65-F5344CB8AC3E}">
        <p14:creationId xmlns:p14="http://schemas.microsoft.com/office/powerpoint/2010/main" val="1384122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79971-183A-0393-A9C5-3D8AFF9107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3212946-08EA-5D08-848F-E576E1AD4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A8E77A2-16AD-BA6A-F6E7-D44644574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2AF5B-385E-9B4D-99B1-7AB99D717EDE}" type="datetimeFigureOut">
              <a:rPr lang="en-GB" smtClean="0"/>
              <a:t>08/09/2023</a:t>
            </a:fld>
            <a:endParaRPr lang="en-GB"/>
          </a:p>
        </p:txBody>
      </p:sp>
      <p:sp>
        <p:nvSpPr>
          <p:cNvPr id="5" name="Footer Placeholder 4">
            <a:extLst>
              <a:ext uri="{FF2B5EF4-FFF2-40B4-BE49-F238E27FC236}">
                <a16:creationId xmlns:a16="http://schemas.microsoft.com/office/drawing/2014/main" id="{D6C16EC1-5FC3-138A-6544-BA4FCA0A5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9A0014-44A9-F38B-080E-A06344A78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7260D-4B9F-524F-8F62-F0703524B022}" type="slidenum">
              <a:rPr lang="en-GB" smtClean="0"/>
              <a:t>‹#›</a:t>
            </a:fld>
            <a:endParaRPr lang="en-GB"/>
          </a:p>
        </p:txBody>
      </p:sp>
    </p:spTree>
    <p:extLst>
      <p:ext uri="{BB962C8B-B14F-4D97-AF65-F5344CB8AC3E}">
        <p14:creationId xmlns:p14="http://schemas.microsoft.com/office/powerpoint/2010/main" val="4294148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localhost:3493/references.html#ref-Agresti201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2667000" y="1122363"/>
            <a:ext cx="7317432" cy="2387600"/>
          </a:xfrm>
        </p:spPr>
        <p:txBody>
          <a:bodyPr>
            <a:normAutofit/>
          </a:bodyPr>
          <a:lstStyle/>
          <a:p>
            <a:r>
              <a:rPr lang="en-GB" sz="5400">
                <a:solidFill>
                  <a:srgbClr val="FF0000"/>
                </a:solidFill>
              </a:rPr>
              <a:t>Chapter 18:</a:t>
            </a:r>
            <a:br>
              <a:rPr lang="en-GB" sz="5400" dirty="0">
                <a:solidFill>
                  <a:srgbClr val="FF0000"/>
                </a:solidFill>
              </a:rPr>
            </a:br>
            <a:r>
              <a:rPr lang="en-GB" sz="5400" dirty="0">
                <a:solidFill>
                  <a:srgbClr val="FF0000"/>
                </a:solidFill>
              </a:rPr>
              <a:t> ANOVA</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72BCD-D040-913C-81ED-4E72F508A3AA}"/>
              </a:ext>
            </a:extLst>
          </p:cNvPr>
          <p:cNvPicPr>
            <a:picLocks noChangeAspect="1"/>
          </p:cNvPicPr>
          <p:nvPr/>
        </p:nvPicPr>
        <p:blipFill>
          <a:blip r:embed="rId2"/>
          <a:stretch>
            <a:fillRect/>
          </a:stretch>
        </p:blipFill>
        <p:spPr>
          <a:xfrm>
            <a:off x="983923" y="522514"/>
            <a:ext cx="6025158" cy="1671040"/>
          </a:xfrm>
          <a:prstGeom prst="rect">
            <a:avLst/>
          </a:prstGeom>
        </p:spPr>
      </p:pic>
      <p:pic>
        <p:nvPicPr>
          <p:cNvPr id="3" name="Picture 2">
            <a:extLst>
              <a:ext uri="{FF2B5EF4-FFF2-40B4-BE49-F238E27FC236}">
                <a16:creationId xmlns:a16="http://schemas.microsoft.com/office/drawing/2014/main" id="{433E78BE-8338-8C5F-F50D-BB7EDE13DF73}"/>
              </a:ext>
            </a:extLst>
          </p:cNvPr>
          <p:cNvPicPr>
            <a:picLocks noChangeAspect="1"/>
          </p:cNvPicPr>
          <p:nvPr/>
        </p:nvPicPr>
        <p:blipFill>
          <a:blip r:embed="rId3"/>
          <a:stretch>
            <a:fillRect/>
          </a:stretch>
        </p:blipFill>
        <p:spPr>
          <a:xfrm>
            <a:off x="1405741" y="3152982"/>
            <a:ext cx="3276600" cy="1930400"/>
          </a:xfrm>
          <a:prstGeom prst="rect">
            <a:avLst/>
          </a:prstGeom>
        </p:spPr>
      </p:pic>
      <p:pic>
        <p:nvPicPr>
          <p:cNvPr id="4" name="Picture 3">
            <a:extLst>
              <a:ext uri="{FF2B5EF4-FFF2-40B4-BE49-F238E27FC236}">
                <a16:creationId xmlns:a16="http://schemas.microsoft.com/office/drawing/2014/main" id="{A7686F02-11BB-E479-062A-A95ABA42CF5C}"/>
              </a:ext>
            </a:extLst>
          </p:cNvPr>
          <p:cNvPicPr>
            <a:picLocks noChangeAspect="1"/>
          </p:cNvPicPr>
          <p:nvPr/>
        </p:nvPicPr>
        <p:blipFill>
          <a:blip r:embed="rId4"/>
          <a:stretch>
            <a:fillRect/>
          </a:stretch>
        </p:blipFill>
        <p:spPr>
          <a:xfrm>
            <a:off x="4567011" y="2587997"/>
            <a:ext cx="3784600" cy="4152900"/>
          </a:xfrm>
          <a:prstGeom prst="rect">
            <a:avLst/>
          </a:prstGeom>
        </p:spPr>
      </p:pic>
      <p:pic>
        <p:nvPicPr>
          <p:cNvPr id="5" name="Picture 4">
            <a:extLst>
              <a:ext uri="{FF2B5EF4-FFF2-40B4-BE49-F238E27FC236}">
                <a16:creationId xmlns:a16="http://schemas.microsoft.com/office/drawing/2014/main" id="{2489AD2F-CFF0-2C6E-1519-4BD10F60C9B2}"/>
              </a:ext>
            </a:extLst>
          </p:cNvPr>
          <p:cNvPicPr>
            <a:picLocks noChangeAspect="1"/>
          </p:cNvPicPr>
          <p:nvPr/>
        </p:nvPicPr>
        <p:blipFill>
          <a:blip r:embed="rId5"/>
          <a:stretch>
            <a:fillRect/>
          </a:stretch>
        </p:blipFill>
        <p:spPr>
          <a:xfrm>
            <a:off x="8597096" y="3625850"/>
            <a:ext cx="2184400" cy="1778000"/>
          </a:xfrm>
          <a:prstGeom prst="rect">
            <a:avLst/>
          </a:prstGeom>
        </p:spPr>
      </p:pic>
    </p:spTree>
    <p:extLst>
      <p:ext uri="{BB962C8B-B14F-4D97-AF65-F5344CB8AC3E}">
        <p14:creationId xmlns:p14="http://schemas.microsoft.com/office/powerpoint/2010/main" val="397471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D0F0D4-9177-7853-F8FA-37701F3C636A}"/>
              </a:ext>
            </a:extLst>
          </p:cNvPr>
          <p:cNvGrpSpPr/>
          <p:nvPr/>
        </p:nvGrpSpPr>
        <p:grpSpPr>
          <a:xfrm>
            <a:off x="1700547" y="1381381"/>
            <a:ext cx="8316054" cy="3594100"/>
            <a:chOff x="548640" y="443230"/>
            <a:chExt cx="8316054" cy="3594100"/>
          </a:xfrm>
        </p:grpSpPr>
        <p:pic>
          <p:nvPicPr>
            <p:cNvPr id="6" name="Picture 5">
              <a:extLst>
                <a:ext uri="{FF2B5EF4-FFF2-40B4-BE49-F238E27FC236}">
                  <a16:creationId xmlns:a16="http://schemas.microsoft.com/office/drawing/2014/main" id="{3DBA6B71-74AA-7841-AD7B-002207D7F3B1}"/>
                </a:ext>
              </a:extLst>
            </p:cNvPr>
            <p:cNvPicPr>
              <a:picLocks noChangeAspect="1"/>
            </p:cNvPicPr>
            <p:nvPr/>
          </p:nvPicPr>
          <p:blipFill>
            <a:blip r:embed="rId2"/>
            <a:stretch>
              <a:fillRect/>
            </a:stretch>
          </p:blipFill>
          <p:spPr>
            <a:xfrm>
              <a:off x="548640" y="443230"/>
              <a:ext cx="4775200" cy="3594100"/>
            </a:xfrm>
            <a:prstGeom prst="rect">
              <a:avLst/>
            </a:prstGeom>
          </p:spPr>
        </p:pic>
        <p:pic>
          <p:nvPicPr>
            <p:cNvPr id="8" name="Picture 7">
              <a:extLst>
                <a:ext uri="{FF2B5EF4-FFF2-40B4-BE49-F238E27FC236}">
                  <a16:creationId xmlns:a16="http://schemas.microsoft.com/office/drawing/2014/main" id="{DABA2F56-6DDE-908B-3D08-5824CE0CF7F2}"/>
                </a:ext>
              </a:extLst>
            </p:cNvPr>
            <p:cNvPicPr>
              <a:picLocks noChangeAspect="1"/>
            </p:cNvPicPr>
            <p:nvPr/>
          </p:nvPicPr>
          <p:blipFill>
            <a:blip r:embed="rId3"/>
            <a:stretch>
              <a:fillRect/>
            </a:stretch>
          </p:blipFill>
          <p:spPr>
            <a:xfrm>
              <a:off x="5323840" y="443230"/>
              <a:ext cx="3540854" cy="3594100"/>
            </a:xfrm>
            <a:prstGeom prst="rect">
              <a:avLst/>
            </a:prstGeom>
          </p:spPr>
        </p:pic>
      </p:grpSp>
    </p:spTree>
    <p:extLst>
      <p:ext uri="{BB962C8B-B14F-4D97-AF65-F5344CB8AC3E}">
        <p14:creationId xmlns:p14="http://schemas.microsoft.com/office/powerpoint/2010/main" val="362513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A5C8-D8FA-DBD5-BB8E-E8C17564CA1F}"/>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Sum of squares</a:t>
            </a:r>
            <a:endParaRPr lang="en-GB" dirty="0">
              <a:solidFill>
                <a:srgbClr val="FF0000"/>
              </a:solidFill>
            </a:endParaRPr>
          </a:p>
        </p:txBody>
      </p:sp>
      <p:pic>
        <p:nvPicPr>
          <p:cNvPr id="4" name="Content Placeholder 3">
            <a:extLst>
              <a:ext uri="{FF2B5EF4-FFF2-40B4-BE49-F238E27FC236}">
                <a16:creationId xmlns:a16="http://schemas.microsoft.com/office/drawing/2014/main" id="{B8258DF7-BD0C-83C4-8233-3E564F0ABD94}"/>
              </a:ext>
            </a:extLst>
          </p:cNvPr>
          <p:cNvPicPr>
            <a:picLocks noGrp="1" noChangeAspect="1"/>
          </p:cNvPicPr>
          <p:nvPr>
            <p:ph idx="1"/>
          </p:nvPr>
        </p:nvPicPr>
        <p:blipFill>
          <a:blip r:embed="rId2"/>
          <a:stretch>
            <a:fillRect/>
          </a:stretch>
        </p:blipFill>
        <p:spPr>
          <a:xfrm>
            <a:off x="1429821" y="1690688"/>
            <a:ext cx="4925337" cy="755104"/>
          </a:xfrm>
          <a:prstGeom prst="rect">
            <a:avLst/>
          </a:prstGeom>
        </p:spPr>
      </p:pic>
      <p:sp>
        <p:nvSpPr>
          <p:cNvPr id="6" name="TextBox 5">
            <a:extLst>
              <a:ext uri="{FF2B5EF4-FFF2-40B4-BE49-F238E27FC236}">
                <a16:creationId xmlns:a16="http://schemas.microsoft.com/office/drawing/2014/main" id="{731268DF-2E0D-F13C-DB8F-347C51FBEDD3}"/>
              </a:ext>
            </a:extLst>
          </p:cNvPr>
          <p:cNvSpPr txBox="1"/>
          <p:nvPr/>
        </p:nvSpPr>
        <p:spPr>
          <a:xfrm>
            <a:off x="1591293" y="2657606"/>
            <a:ext cx="9191501" cy="1477328"/>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Dividing between-groups of sum of squares by its associated degrees of freedom (K−1) results in a between-groups variance, which quantifies the variance among scores that is due to group differences. Dividing within-groups of sum of squares by its associated degrees of freedom (N−K)results in a within-groups variance, which represents the variance that is due to differences among scores within groups.</a:t>
            </a:r>
            <a:endParaRPr lang="en-GB" dirty="0"/>
          </a:p>
        </p:txBody>
      </p:sp>
      <p:sp>
        <p:nvSpPr>
          <p:cNvPr id="8" name="TextBox 7">
            <a:extLst>
              <a:ext uri="{FF2B5EF4-FFF2-40B4-BE49-F238E27FC236}">
                <a16:creationId xmlns:a16="http://schemas.microsoft.com/office/drawing/2014/main" id="{A7AEA8E5-8F7A-BEF6-4F57-CFE4C36666B9}"/>
              </a:ext>
            </a:extLst>
          </p:cNvPr>
          <p:cNvSpPr txBox="1"/>
          <p:nvPr/>
        </p:nvSpPr>
        <p:spPr>
          <a:xfrm>
            <a:off x="1591293" y="4178522"/>
            <a:ext cx="609797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Between-groups sum of squares is calculated as the sum of the squared differences between each group mean and the grand mean</a:t>
            </a:r>
            <a:endParaRPr lang="en-GB" dirty="0"/>
          </a:p>
        </p:txBody>
      </p:sp>
      <p:sp>
        <p:nvSpPr>
          <p:cNvPr id="10" name="TextBox 9">
            <a:extLst>
              <a:ext uri="{FF2B5EF4-FFF2-40B4-BE49-F238E27FC236}">
                <a16:creationId xmlns:a16="http://schemas.microsoft.com/office/drawing/2014/main" id="{7F77CDA2-54ED-6AD3-5385-7FAD4CA7ACBA}"/>
              </a:ext>
            </a:extLst>
          </p:cNvPr>
          <p:cNvSpPr txBox="1"/>
          <p:nvPr/>
        </p:nvSpPr>
        <p:spPr>
          <a:xfrm>
            <a:off x="1591293" y="5375952"/>
            <a:ext cx="609797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 Within-groups sum of squares is calculated as the sum of the squared differences between each observation and the group mean, calculated for each group, and added all together</a:t>
            </a:r>
            <a:endParaRPr lang="en-GB" dirty="0"/>
          </a:p>
        </p:txBody>
      </p:sp>
    </p:spTree>
    <p:extLst>
      <p:ext uri="{BB962C8B-B14F-4D97-AF65-F5344CB8AC3E}">
        <p14:creationId xmlns:p14="http://schemas.microsoft.com/office/powerpoint/2010/main" val="321585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A7C-9A3F-4AE6-504A-2F073B7C2B34}"/>
              </a:ext>
            </a:extLst>
          </p:cNvPr>
          <p:cNvSpPr>
            <a:spLocks noGrp="1"/>
          </p:cNvSpPr>
          <p:nvPr>
            <p:ph type="title"/>
          </p:nvPr>
        </p:nvSpPr>
        <p:spPr/>
        <p:txBody>
          <a:bodyPr/>
          <a:lstStyle/>
          <a:p>
            <a:r>
              <a:rPr lang="en-GB" dirty="0">
                <a:solidFill>
                  <a:srgbClr val="FF0000"/>
                </a:solidFill>
              </a:rPr>
              <a:t>Effect Size</a:t>
            </a:r>
          </a:p>
        </p:txBody>
      </p:sp>
      <p:sp>
        <p:nvSpPr>
          <p:cNvPr id="4" name="Content Placeholder 3">
            <a:extLst>
              <a:ext uri="{FF2B5EF4-FFF2-40B4-BE49-F238E27FC236}">
                <a16:creationId xmlns:a16="http://schemas.microsoft.com/office/drawing/2014/main" id="{D86DDAD6-D334-18C7-D822-5D74ADCC994E}"/>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eta-squared (</a:t>
            </a:r>
            <a:r>
              <a:rPr lang="el-GR" b="0" i="0" u="none" strike="noStrike" dirty="0">
                <a:solidFill>
                  <a:srgbClr val="000000"/>
                </a:solidFill>
                <a:effectLst/>
                <a:latin typeface="Source Sans Pro" panose="020B0503030403020204" pitchFamily="34" charset="0"/>
              </a:rPr>
              <a:t>η2)</a:t>
            </a:r>
            <a:r>
              <a:rPr lang="en-GB" b="0" i="0" u="none" strike="noStrike" dirty="0">
                <a:solidFill>
                  <a:srgbClr val="000000"/>
                </a:solidFill>
                <a:effectLst/>
                <a:latin typeface="Source Sans Pro" panose="020B0503030403020204" pitchFamily="34" charset="0"/>
              </a:rPr>
              <a:t> represents the proportion of the total variance in </a:t>
            </a:r>
            <a:r>
              <a:rPr lang="en-GB" dirty="0"/>
              <a:t>repurchase</a:t>
            </a:r>
            <a:r>
              <a:rPr lang="en-GB" b="0" i="0" u="none" strike="noStrike" dirty="0">
                <a:solidFill>
                  <a:srgbClr val="000000"/>
                </a:solidFill>
                <a:effectLst/>
                <a:latin typeface="Source Sans Pro" panose="020B0503030403020204" pitchFamily="34" charset="0"/>
              </a:rPr>
              <a:t> that is accounted for by </a:t>
            </a:r>
            <a:r>
              <a:rPr lang="en-GB" dirty="0"/>
              <a:t>age</a:t>
            </a:r>
          </a:p>
        </p:txBody>
      </p:sp>
      <p:pic>
        <p:nvPicPr>
          <p:cNvPr id="3074" name="Picture 2">
            <a:extLst>
              <a:ext uri="{FF2B5EF4-FFF2-40B4-BE49-F238E27FC236}">
                <a16:creationId xmlns:a16="http://schemas.microsoft.com/office/drawing/2014/main" id="{94DD73F6-6706-1576-89FE-77C89F0A2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912" y="3189215"/>
            <a:ext cx="5969329" cy="27437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585DB6-E618-412D-5C55-FF282238672A}"/>
              </a:ext>
            </a:extLst>
          </p:cNvPr>
          <p:cNvPicPr>
            <a:picLocks noChangeAspect="1"/>
          </p:cNvPicPr>
          <p:nvPr/>
        </p:nvPicPr>
        <p:blipFill>
          <a:blip r:embed="rId3"/>
          <a:stretch>
            <a:fillRect/>
          </a:stretch>
        </p:blipFill>
        <p:spPr>
          <a:xfrm>
            <a:off x="8116785" y="3429000"/>
            <a:ext cx="2133600" cy="1841500"/>
          </a:xfrm>
          <a:prstGeom prst="rect">
            <a:avLst/>
          </a:prstGeom>
        </p:spPr>
      </p:pic>
    </p:spTree>
    <p:extLst>
      <p:ext uri="{BB962C8B-B14F-4D97-AF65-F5344CB8AC3E}">
        <p14:creationId xmlns:p14="http://schemas.microsoft.com/office/powerpoint/2010/main" val="1763795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606D7-00D0-1777-84F7-CF2C19C246FB}"/>
              </a:ext>
            </a:extLst>
          </p:cNvPr>
          <p:cNvPicPr>
            <a:picLocks noChangeAspect="1"/>
          </p:cNvPicPr>
          <p:nvPr/>
        </p:nvPicPr>
        <p:blipFill>
          <a:blip r:embed="rId2"/>
          <a:stretch>
            <a:fillRect/>
          </a:stretch>
        </p:blipFill>
        <p:spPr>
          <a:xfrm>
            <a:off x="2209800" y="2224535"/>
            <a:ext cx="7772400" cy="2408929"/>
          </a:xfrm>
          <a:prstGeom prst="rect">
            <a:avLst/>
          </a:prstGeom>
        </p:spPr>
      </p:pic>
    </p:spTree>
    <p:extLst>
      <p:ext uri="{BB962C8B-B14F-4D97-AF65-F5344CB8AC3E}">
        <p14:creationId xmlns:p14="http://schemas.microsoft.com/office/powerpoint/2010/main" val="123206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6B39-D08F-EAE1-53BF-D9628E7ECF6B}"/>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Finding Out Which Groups Differ</a:t>
            </a:r>
            <a:endParaRPr lang="en-GB" dirty="0">
              <a:solidFill>
                <a:srgbClr val="FF0000"/>
              </a:solidFill>
            </a:endParaRPr>
          </a:p>
        </p:txBody>
      </p:sp>
      <p:sp>
        <p:nvSpPr>
          <p:cNvPr id="3" name="Content Placeholder 2">
            <a:extLst>
              <a:ext uri="{FF2B5EF4-FFF2-40B4-BE49-F238E27FC236}">
                <a16:creationId xmlns:a16="http://schemas.microsoft.com/office/drawing/2014/main" id="{7862DF25-A0A4-F158-7E7E-6DE39DB558C4}"/>
              </a:ext>
            </a:extLst>
          </p:cNvPr>
          <p:cNvSpPr>
            <a:spLocks noGrp="1"/>
          </p:cNvSpPr>
          <p:nvPr>
            <p:ph idx="1"/>
          </p:nvPr>
        </p:nvSpPr>
        <p:spPr/>
        <p:txBody>
          <a:bodyPr/>
          <a:lstStyle/>
          <a:p>
            <a:r>
              <a:rPr lang="en-GB" dirty="0"/>
              <a:t>The aim to locate the location of the difference is the F test is significant.</a:t>
            </a:r>
          </a:p>
          <a:p>
            <a:r>
              <a:rPr lang="en-GB" b="0" i="0" u="none" strike="noStrike" dirty="0">
                <a:solidFill>
                  <a:srgbClr val="000000"/>
                </a:solidFill>
                <a:effectLst/>
                <a:latin typeface="Source Sans Pro" panose="020B0503030403020204" pitchFamily="34" charset="0"/>
              </a:rPr>
              <a:t>There are many post hoc tests available – 18 tests in the One-Way ANOVA procedure in SPSS. The choice of which test that we can use is guided by the results of the homogeneity of variance test or </a:t>
            </a:r>
            <a:r>
              <a:rPr lang="en-GB" b="0" i="0" u="none" strike="noStrike" dirty="0" err="1">
                <a:solidFill>
                  <a:srgbClr val="000000"/>
                </a:solidFill>
                <a:effectLst/>
                <a:latin typeface="Source Sans Pro" panose="020B0503030403020204" pitchFamily="34" charset="0"/>
              </a:rPr>
              <a:t>Levene’s</a:t>
            </a:r>
            <a:r>
              <a:rPr lang="en-GB" b="0" i="0" u="none" strike="noStrike" dirty="0">
                <a:solidFill>
                  <a:srgbClr val="000000"/>
                </a:solidFill>
                <a:effectLst/>
                <a:latin typeface="Source Sans Pro" panose="020B0503030403020204" pitchFamily="34" charset="0"/>
              </a:rPr>
              <a:t> test. </a:t>
            </a:r>
          </a:p>
          <a:p>
            <a:r>
              <a:rPr lang="en-GB" b="0" i="0" u="none" strike="noStrike" dirty="0">
                <a:solidFill>
                  <a:srgbClr val="000000"/>
                </a:solidFill>
                <a:effectLst/>
                <a:latin typeface="Source Sans Pro" panose="020B0503030403020204" pitchFamily="34" charset="0"/>
              </a:rPr>
              <a:t>The null hypothesis in the homogeneity of variance test is that the variance of scores across groups are the same.</a:t>
            </a:r>
            <a:endParaRPr lang="en-GB" dirty="0"/>
          </a:p>
        </p:txBody>
      </p:sp>
    </p:spTree>
    <p:extLst>
      <p:ext uri="{BB962C8B-B14F-4D97-AF65-F5344CB8AC3E}">
        <p14:creationId xmlns:p14="http://schemas.microsoft.com/office/powerpoint/2010/main" val="95061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320796-B489-66ED-5BBD-AA6271A21B82}"/>
              </a:ext>
            </a:extLst>
          </p:cNvPr>
          <p:cNvGrpSpPr/>
          <p:nvPr/>
        </p:nvGrpSpPr>
        <p:grpSpPr>
          <a:xfrm>
            <a:off x="0" y="114986"/>
            <a:ext cx="7086600" cy="2006600"/>
            <a:chOff x="0" y="114986"/>
            <a:chExt cx="7086600" cy="2006600"/>
          </a:xfrm>
        </p:grpSpPr>
        <p:pic>
          <p:nvPicPr>
            <p:cNvPr id="2" name="Picture 1">
              <a:extLst>
                <a:ext uri="{FF2B5EF4-FFF2-40B4-BE49-F238E27FC236}">
                  <a16:creationId xmlns:a16="http://schemas.microsoft.com/office/drawing/2014/main" id="{7B3CAAB4-F3A8-B604-5028-5AE68A2745EA}"/>
                </a:ext>
              </a:extLst>
            </p:cNvPr>
            <p:cNvPicPr>
              <a:picLocks noChangeAspect="1"/>
            </p:cNvPicPr>
            <p:nvPr/>
          </p:nvPicPr>
          <p:blipFill>
            <a:blip r:embed="rId2"/>
            <a:stretch>
              <a:fillRect/>
            </a:stretch>
          </p:blipFill>
          <p:spPr>
            <a:xfrm>
              <a:off x="0" y="114986"/>
              <a:ext cx="7086600" cy="2006600"/>
            </a:xfrm>
            <a:prstGeom prst="rect">
              <a:avLst/>
            </a:prstGeom>
          </p:spPr>
        </p:pic>
        <p:sp>
          <p:nvSpPr>
            <p:cNvPr id="5" name="Rectangle 4">
              <a:extLst>
                <a:ext uri="{FF2B5EF4-FFF2-40B4-BE49-F238E27FC236}">
                  <a16:creationId xmlns:a16="http://schemas.microsoft.com/office/drawing/2014/main" id="{FF3F80DE-44CC-FBA8-0140-8D17CA5A7433}"/>
                </a:ext>
              </a:extLst>
            </p:cNvPr>
            <p:cNvSpPr/>
            <p:nvPr/>
          </p:nvSpPr>
          <p:spPr>
            <a:xfrm>
              <a:off x="0" y="790831"/>
              <a:ext cx="7086600" cy="345991"/>
            </a:xfrm>
            <a:prstGeom prst="rect">
              <a:avLst/>
            </a:prstGeom>
            <a:solidFill>
              <a:schemeClr val="accent1">
                <a:alpha val="12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213E0A9D-55DD-5B9D-6CAD-338F377D01F9}"/>
              </a:ext>
            </a:extLst>
          </p:cNvPr>
          <p:cNvGrpSpPr/>
          <p:nvPr/>
        </p:nvGrpSpPr>
        <p:grpSpPr>
          <a:xfrm>
            <a:off x="4211595" y="2351002"/>
            <a:ext cx="7772400" cy="4506998"/>
            <a:chOff x="4211595" y="2351002"/>
            <a:chExt cx="7772400" cy="4506998"/>
          </a:xfrm>
        </p:grpSpPr>
        <p:pic>
          <p:nvPicPr>
            <p:cNvPr id="3" name="Picture 2">
              <a:extLst>
                <a:ext uri="{FF2B5EF4-FFF2-40B4-BE49-F238E27FC236}">
                  <a16:creationId xmlns:a16="http://schemas.microsoft.com/office/drawing/2014/main" id="{546E9912-848C-DF1C-3192-125AFF9FD0A9}"/>
                </a:ext>
              </a:extLst>
            </p:cNvPr>
            <p:cNvPicPr>
              <a:picLocks noChangeAspect="1"/>
            </p:cNvPicPr>
            <p:nvPr/>
          </p:nvPicPr>
          <p:blipFill>
            <a:blip r:embed="rId3"/>
            <a:stretch>
              <a:fillRect/>
            </a:stretch>
          </p:blipFill>
          <p:spPr>
            <a:xfrm>
              <a:off x="4211595" y="2351002"/>
              <a:ext cx="7772400" cy="4506998"/>
            </a:xfrm>
            <a:prstGeom prst="rect">
              <a:avLst/>
            </a:prstGeom>
          </p:spPr>
        </p:pic>
        <p:cxnSp>
          <p:nvCxnSpPr>
            <p:cNvPr id="11" name="Straight Connector 10">
              <a:extLst>
                <a:ext uri="{FF2B5EF4-FFF2-40B4-BE49-F238E27FC236}">
                  <a16:creationId xmlns:a16="http://schemas.microsoft.com/office/drawing/2014/main" id="{DA546B75-C5E8-B1F2-0E35-55431AF8FA29}"/>
                </a:ext>
              </a:extLst>
            </p:cNvPr>
            <p:cNvCxnSpPr/>
            <p:nvPr/>
          </p:nvCxnSpPr>
          <p:spPr>
            <a:xfrm>
              <a:off x="6096000" y="5016843"/>
              <a:ext cx="5766486" cy="149516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C3D744-A463-9B76-6C90-7823BD9204FB}"/>
                </a:ext>
              </a:extLst>
            </p:cNvPr>
            <p:cNvCxnSpPr>
              <a:cxnSpLocks/>
            </p:cNvCxnSpPr>
            <p:nvPr/>
          </p:nvCxnSpPr>
          <p:spPr>
            <a:xfrm flipV="1">
              <a:off x="5931243" y="5016843"/>
              <a:ext cx="5931243" cy="149516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900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3A7747-0527-E6E5-C39D-878AB104906D}"/>
              </a:ext>
            </a:extLst>
          </p:cNvPr>
          <p:cNvGrpSpPr/>
          <p:nvPr/>
        </p:nvGrpSpPr>
        <p:grpSpPr>
          <a:xfrm>
            <a:off x="1226408" y="1104900"/>
            <a:ext cx="8641987" cy="2324100"/>
            <a:chOff x="1226408" y="1104900"/>
            <a:chExt cx="8641987" cy="2324100"/>
          </a:xfrm>
        </p:grpSpPr>
        <p:pic>
          <p:nvPicPr>
            <p:cNvPr id="4" name="Picture 3">
              <a:extLst>
                <a:ext uri="{FF2B5EF4-FFF2-40B4-BE49-F238E27FC236}">
                  <a16:creationId xmlns:a16="http://schemas.microsoft.com/office/drawing/2014/main" id="{81CA103F-719D-C3EC-238D-962E10B46F25}"/>
                </a:ext>
              </a:extLst>
            </p:cNvPr>
            <p:cNvPicPr>
              <a:picLocks noChangeAspect="1"/>
            </p:cNvPicPr>
            <p:nvPr/>
          </p:nvPicPr>
          <p:blipFill>
            <a:blip r:embed="rId2"/>
            <a:stretch>
              <a:fillRect/>
            </a:stretch>
          </p:blipFill>
          <p:spPr>
            <a:xfrm>
              <a:off x="1226408" y="1104900"/>
              <a:ext cx="4648200" cy="2324100"/>
            </a:xfrm>
            <a:prstGeom prst="rect">
              <a:avLst/>
            </a:prstGeom>
            <a:solidFill>
              <a:schemeClr val="bg1">
                <a:lumMod val="65000"/>
                <a:alpha val="17000"/>
              </a:schemeClr>
            </a:solidFill>
          </p:spPr>
        </p:pic>
        <p:sp>
          <p:nvSpPr>
            <p:cNvPr id="6" name="Line Callout 1 (Accent Bar) 5">
              <a:extLst>
                <a:ext uri="{FF2B5EF4-FFF2-40B4-BE49-F238E27FC236}">
                  <a16:creationId xmlns:a16="http://schemas.microsoft.com/office/drawing/2014/main" id="{0A93FAE1-6785-5E32-351C-CC4DE93FC215}"/>
                </a:ext>
              </a:extLst>
            </p:cNvPr>
            <p:cNvSpPr/>
            <p:nvPr/>
          </p:nvSpPr>
          <p:spPr>
            <a:xfrm>
              <a:off x="6301947" y="1262964"/>
              <a:ext cx="3566448" cy="1823650"/>
            </a:xfrm>
            <a:prstGeom prst="accentCallout1">
              <a:avLst>
                <a:gd name="adj1" fmla="val 18750"/>
                <a:gd name="adj2" fmla="val -8333"/>
                <a:gd name="adj3" fmla="val 50292"/>
                <a:gd name="adj4" fmla="val -21724"/>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chemeClr val="tx1">
                      <a:lumMod val="95000"/>
                      <a:lumOff val="5000"/>
                    </a:schemeClr>
                  </a:solidFill>
                </a:rPr>
                <a:t>There is no significant difference between the means of these two groups. Each mean is significantly different from the mean of group 1</a:t>
              </a:r>
            </a:p>
          </p:txBody>
        </p:sp>
        <p:sp>
          <p:nvSpPr>
            <p:cNvPr id="7" name="Rectangle 6">
              <a:extLst>
                <a:ext uri="{FF2B5EF4-FFF2-40B4-BE49-F238E27FC236}">
                  <a16:creationId xmlns:a16="http://schemas.microsoft.com/office/drawing/2014/main" id="{A1784A58-4D69-7C2E-D0CF-36F54DE54D03}"/>
                </a:ext>
              </a:extLst>
            </p:cNvPr>
            <p:cNvSpPr/>
            <p:nvPr/>
          </p:nvSpPr>
          <p:spPr>
            <a:xfrm>
              <a:off x="4899457" y="2174789"/>
              <a:ext cx="990599" cy="492240"/>
            </a:xfrm>
            <a:prstGeom prst="rect">
              <a:avLst/>
            </a:prstGeom>
            <a:solidFill>
              <a:schemeClr val="bg1">
                <a:lumMod val="6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6672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1B2A-C6E3-942E-4C56-0F412C2580D5}"/>
              </a:ext>
            </a:extLst>
          </p:cNvPr>
          <p:cNvSpPr>
            <a:spLocks noGrp="1"/>
          </p:cNvSpPr>
          <p:nvPr>
            <p:ph type="title"/>
          </p:nvPr>
        </p:nvSpPr>
        <p:spPr/>
        <p:txBody>
          <a:bodyPr/>
          <a:lstStyle/>
          <a:p>
            <a:r>
              <a:rPr lang="en-GB" dirty="0"/>
              <a:t>R code</a:t>
            </a:r>
          </a:p>
        </p:txBody>
      </p:sp>
      <p:sp>
        <p:nvSpPr>
          <p:cNvPr id="4" name="TextBox 3">
            <a:extLst>
              <a:ext uri="{FF2B5EF4-FFF2-40B4-BE49-F238E27FC236}">
                <a16:creationId xmlns:a16="http://schemas.microsoft.com/office/drawing/2014/main" id="{2E6BCBE4-5DA8-7C8D-7234-0C4652D79752}"/>
              </a:ext>
            </a:extLst>
          </p:cNvPr>
          <p:cNvSpPr txBox="1"/>
          <p:nvPr/>
        </p:nvSpPr>
        <p:spPr>
          <a:xfrm>
            <a:off x="2993572" y="889843"/>
            <a:ext cx="8360228" cy="5078313"/>
          </a:xfrm>
          <a:prstGeom prst="rect">
            <a:avLst/>
          </a:prstGeom>
          <a:noFill/>
        </p:spPr>
        <p:txBody>
          <a:bodyPr wrap="square">
            <a:spAutoFit/>
          </a:bodyPr>
          <a:lstStyle/>
          <a:p>
            <a:r>
              <a:rPr lang="en-GB" dirty="0"/>
              <a:t>library(haven)</a:t>
            </a:r>
          </a:p>
          <a:p>
            <a:r>
              <a:rPr lang="en-GB" dirty="0"/>
              <a:t>library(</a:t>
            </a:r>
            <a:r>
              <a:rPr lang="en-GB" dirty="0" err="1"/>
              <a:t>tidyverse</a:t>
            </a:r>
            <a:r>
              <a:rPr lang="en-GB" dirty="0"/>
              <a:t>)</a:t>
            </a:r>
          </a:p>
          <a:p>
            <a:r>
              <a:rPr lang="en-GB" dirty="0"/>
              <a:t>library("</a:t>
            </a:r>
            <a:r>
              <a:rPr lang="en-GB" dirty="0" err="1"/>
              <a:t>ggpubr</a:t>
            </a:r>
            <a:r>
              <a:rPr lang="en-GB" dirty="0"/>
              <a:t>")</a:t>
            </a:r>
          </a:p>
          <a:p>
            <a:r>
              <a:rPr lang="en-GB" dirty="0"/>
              <a:t>#| </a:t>
            </a:r>
            <a:r>
              <a:rPr lang="en-GB" dirty="0" err="1"/>
              <a:t>out.height</a:t>
            </a:r>
            <a:r>
              <a:rPr lang="en-GB" dirty="0"/>
              <a:t>: "40%"</a:t>
            </a:r>
          </a:p>
          <a:p>
            <a:r>
              <a:rPr lang="en-GB" dirty="0"/>
              <a:t>#| </a:t>
            </a:r>
            <a:r>
              <a:rPr lang="en-GB" dirty="0" err="1"/>
              <a:t>out.width</a:t>
            </a:r>
            <a:r>
              <a:rPr lang="en-GB" dirty="0"/>
              <a:t>: "40%"</a:t>
            </a:r>
          </a:p>
          <a:p>
            <a:r>
              <a:rPr lang="en-GB" dirty="0"/>
              <a:t>#| </a:t>
            </a:r>
            <a:r>
              <a:rPr lang="en-GB" dirty="0" err="1"/>
              <a:t>fig.align</a:t>
            </a:r>
            <a:r>
              <a:rPr lang="en-GB" dirty="0"/>
              <a:t>: "</a:t>
            </a:r>
            <a:r>
              <a:rPr lang="en-GB" dirty="0" err="1"/>
              <a:t>center</a:t>
            </a:r>
            <a:r>
              <a:rPr lang="en-GB" dirty="0"/>
              <a:t>"</a:t>
            </a:r>
          </a:p>
          <a:p>
            <a:endParaRPr lang="en-GB" dirty="0"/>
          </a:p>
          <a:p>
            <a:r>
              <a:rPr lang="en-GB" dirty="0"/>
              <a:t># load data</a:t>
            </a:r>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repurchase.sav</a:t>
            </a:r>
            <a:r>
              <a:rPr lang="en-GB" dirty="0"/>
              <a:t>")</a:t>
            </a:r>
          </a:p>
          <a:p>
            <a:endParaRPr lang="en-GB" dirty="0"/>
          </a:p>
          <a:p>
            <a:r>
              <a:rPr lang="en-GB" dirty="0"/>
              <a:t># convert "age" as a categorical variable.</a:t>
            </a:r>
          </a:p>
          <a:p>
            <a:endParaRPr lang="en-GB" dirty="0"/>
          </a:p>
          <a:p>
            <a:r>
              <a:rPr lang="en-GB" dirty="0" err="1"/>
              <a:t>dat</a:t>
            </a:r>
            <a:r>
              <a:rPr lang="en-GB" dirty="0"/>
              <a:t> &lt;- </a:t>
            </a:r>
            <a:r>
              <a:rPr lang="en-GB" dirty="0" err="1"/>
              <a:t>dat</a:t>
            </a:r>
            <a:r>
              <a:rPr lang="en-GB" dirty="0"/>
              <a:t> |&gt;</a:t>
            </a:r>
          </a:p>
          <a:p>
            <a:r>
              <a:rPr lang="en-GB" dirty="0"/>
              <a:t>  mutate(age = </a:t>
            </a:r>
            <a:r>
              <a:rPr lang="en-GB" dirty="0" err="1"/>
              <a:t>as_factor</a:t>
            </a:r>
            <a:r>
              <a:rPr lang="en-GB" dirty="0"/>
              <a:t>(age)) </a:t>
            </a:r>
          </a:p>
          <a:p>
            <a:endParaRPr lang="en-GB" dirty="0"/>
          </a:p>
          <a:p>
            <a:r>
              <a:rPr lang="en-GB" dirty="0"/>
              <a:t># group the data by the factor "age"</a:t>
            </a:r>
          </a:p>
          <a:p>
            <a:r>
              <a:rPr lang="en-GB" dirty="0" err="1"/>
              <a:t>dat</a:t>
            </a:r>
            <a:r>
              <a:rPr lang="en-GB" dirty="0"/>
              <a:t> &lt;- </a:t>
            </a:r>
            <a:r>
              <a:rPr lang="en-GB" dirty="0" err="1"/>
              <a:t>dat</a:t>
            </a:r>
            <a:r>
              <a:rPr lang="en-GB" dirty="0"/>
              <a:t> |&gt;</a:t>
            </a:r>
          </a:p>
          <a:p>
            <a:r>
              <a:rPr lang="en-GB" dirty="0"/>
              <a:t>  </a:t>
            </a:r>
            <a:r>
              <a:rPr lang="en-GB" dirty="0" err="1"/>
              <a:t>group_by</a:t>
            </a:r>
            <a:r>
              <a:rPr lang="en-GB" dirty="0"/>
              <a:t>(age)</a:t>
            </a:r>
          </a:p>
        </p:txBody>
      </p:sp>
    </p:spTree>
    <p:extLst>
      <p:ext uri="{BB962C8B-B14F-4D97-AF65-F5344CB8AC3E}">
        <p14:creationId xmlns:p14="http://schemas.microsoft.com/office/powerpoint/2010/main" val="393208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BF0627-F0D5-6FF8-C084-E167E701FEF6}"/>
              </a:ext>
            </a:extLst>
          </p:cNvPr>
          <p:cNvSpPr txBox="1"/>
          <p:nvPr/>
        </p:nvSpPr>
        <p:spPr>
          <a:xfrm>
            <a:off x="1683328" y="0"/>
            <a:ext cx="6097978" cy="5078313"/>
          </a:xfrm>
          <a:prstGeom prst="rect">
            <a:avLst/>
          </a:prstGeom>
          <a:noFill/>
        </p:spPr>
        <p:txBody>
          <a:bodyPr wrap="square">
            <a:spAutoFit/>
          </a:bodyPr>
          <a:lstStyle/>
          <a:p>
            <a:endParaRPr lang="en-GB" dirty="0"/>
          </a:p>
          <a:p>
            <a:r>
              <a:rPr lang="en-GB" dirty="0"/>
              <a:t># calculate the number of observations, </a:t>
            </a:r>
          </a:p>
          <a:p>
            <a:r>
              <a:rPr lang="en-GB" dirty="0"/>
              <a:t># mean, standard deviation and  for each group</a:t>
            </a:r>
          </a:p>
          <a:p>
            <a:endParaRPr lang="en-GB" dirty="0"/>
          </a:p>
          <a:p>
            <a:r>
              <a:rPr lang="en-GB" dirty="0" err="1"/>
              <a:t>desc_stats</a:t>
            </a:r>
            <a:r>
              <a:rPr lang="en-GB" dirty="0"/>
              <a:t> &lt;- </a:t>
            </a:r>
            <a:r>
              <a:rPr lang="en-GB" dirty="0" err="1"/>
              <a:t>dat</a:t>
            </a:r>
            <a:r>
              <a:rPr lang="en-GB" dirty="0"/>
              <a:t> |&gt;</a:t>
            </a:r>
          </a:p>
          <a:p>
            <a:r>
              <a:rPr lang="en-GB" dirty="0"/>
              <a:t>  summarize(n = n(),</a:t>
            </a:r>
          </a:p>
          <a:p>
            <a:r>
              <a:rPr lang="en-GB" dirty="0"/>
              <a:t>            mean = mean(repurchase),</a:t>
            </a:r>
          </a:p>
          <a:p>
            <a:r>
              <a:rPr lang="en-GB" dirty="0"/>
              <a:t>            </a:t>
            </a:r>
            <a:r>
              <a:rPr lang="en-GB" dirty="0" err="1"/>
              <a:t>sd</a:t>
            </a:r>
            <a:r>
              <a:rPr lang="en-GB" dirty="0"/>
              <a:t> = </a:t>
            </a:r>
            <a:r>
              <a:rPr lang="en-GB" dirty="0" err="1"/>
              <a:t>sd</a:t>
            </a:r>
            <a:r>
              <a:rPr lang="en-GB" dirty="0"/>
              <a:t>(repurchase))</a:t>
            </a:r>
          </a:p>
          <a:p>
            <a:endParaRPr lang="en-GB" dirty="0"/>
          </a:p>
          <a:p>
            <a:r>
              <a:rPr lang="en-GB" dirty="0"/>
              <a:t># print the descriptive statistics</a:t>
            </a:r>
          </a:p>
          <a:p>
            <a:r>
              <a:rPr lang="en-GB" dirty="0" err="1"/>
              <a:t>desc_stats</a:t>
            </a:r>
            <a:endParaRPr lang="en-GB" dirty="0"/>
          </a:p>
          <a:p>
            <a:endParaRPr lang="en-GB" dirty="0"/>
          </a:p>
          <a:p>
            <a:r>
              <a:rPr lang="en-GB" dirty="0"/>
              <a:t># produce box plots</a:t>
            </a:r>
          </a:p>
          <a:p>
            <a:endParaRPr lang="en-GB" dirty="0"/>
          </a:p>
          <a:p>
            <a:r>
              <a:rPr lang="en-GB" dirty="0" err="1"/>
              <a:t>ggboxplot</a:t>
            </a:r>
            <a:r>
              <a:rPr lang="en-GB" dirty="0"/>
              <a:t>(</a:t>
            </a:r>
            <a:r>
              <a:rPr lang="en-GB" dirty="0" err="1"/>
              <a:t>dat</a:t>
            </a:r>
            <a:r>
              <a:rPr lang="en-GB" dirty="0"/>
              <a:t>, x = "age", y = "repurchase",</a:t>
            </a:r>
          </a:p>
          <a:p>
            <a:r>
              <a:rPr lang="en-GB" dirty="0"/>
              <a:t>          </a:t>
            </a:r>
            <a:r>
              <a:rPr lang="en-GB" dirty="0" err="1"/>
              <a:t>xlab</a:t>
            </a:r>
            <a:r>
              <a:rPr lang="en-GB" dirty="0"/>
              <a:t>="Age Group", </a:t>
            </a:r>
          </a:p>
          <a:p>
            <a:r>
              <a:rPr lang="en-GB" dirty="0"/>
              <a:t>          </a:t>
            </a:r>
            <a:r>
              <a:rPr lang="en-GB" dirty="0" err="1"/>
              <a:t>ylab</a:t>
            </a:r>
            <a:r>
              <a:rPr lang="en-GB" dirty="0"/>
              <a:t>="Repurchase Intention") + </a:t>
            </a:r>
          </a:p>
          <a:p>
            <a:r>
              <a:rPr lang="en-GB" dirty="0"/>
              <a:t>          </a:t>
            </a:r>
            <a:r>
              <a:rPr lang="en-GB" dirty="0" err="1"/>
              <a:t>theme_grey</a:t>
            </a:r>
            <a:r>
              <a:rPr lang="en-GB" dirty="0"/>
              <a:t>()</a:t>
            </a:r>
          </a:p>
        </p:txBody>
      </p:sp>
      <p:sp>
        <p:nvSpPr>
          <p:cNvPr id="8" name="TextBox 7">
            <a:extLst>
              <a:ext uri="{FF2B5EF4-FFF2-40B4-BE49-F238E27FC236}">
                <a16:creationId xmlns:a16="http://schemas.microsoft.com/office/drawing/2014/main" id="{FBE32B5E-EB61-6DEE-ABF6-74B53FA6ADCA}"/>
              </a:ext>
            </a:extLst>
          </p:cNvPr>
          <p:cNvSpPr txBox="1"/>
          <p:nvPr/>
        </p:nvSpPr>
        <p:spPr>
          <a:xfrm>
            <a:off x="1683328" y="5166917"/>
            <a:ext cx="6097978" cy="1477328"/>
          </a:xfrm>
          <a:prstGeom prst="rect">
            <a:avLst/>
          </a:prstGeom>
          <a:noFill/>
        </p:spPr>
        <p:txBody>
          <a:bodyPr wrap="square">
            <a:spAutoFit/>
          </a:bodyPr>
          <a:lstStyle/>
          <a:p>
            <a:r>
              <a:rPr lang="en-GB" dirty="0"/>
              <a:t># perform ANOVA</a:t>
            </a:r>
          </a:p>
          <a:p>
            <a:r>
              <a:rPr lang="en-GB" dirty="0"/>
              <a:t>fit &lt;- </a:t>
            </a:r>
            <a:r>
              <a:rPr lang="en-GB" dirty="0" err="1"/>
              <a:t>aov</a:t>
            </a:r>
            <a:r>
              <a:rPr lang="en-GB" dirty="0"/>
              <a:t>(repurchase ~ age, data = </a:t>
            </a:r>
            <a:r>
              <a:rPr lang="en-GB" dirty="0" err="1"/>
              <a:t>dat</a:t>
            </a:r>
            <a:r>
              <a:rPr lang="en-GB" dirty="0"/>
              <a:t>)</a:t>
            </a:r>
          </a:p>
          <a:p>
            <a:endParaRPr lang="en-GB" dirty="0"/>
          </a:p>
          <a:p>
            <a:r>
              <a:rPr lang="en-GB" dirty="0"/>
              <a:t># print summary </a:t>
            </a:r>
          </a:p>
          <a:p>
            <a:r>
              <a:rPr lang="en-GB" dirty="0"/>
              <a:t>summary(fit)</a:t>
            </a:r>
          </a:p>
        </p:txBody>
      </p:sp>
    </p:spTree>
    <p:extLst>
      <p:ext uri="{BB962C8B-B14F-4D97-AF65-F5344CB8AC3E}">
        <p14:creationId xmlns:p14="http://schemas.microsoft.com/office/powerpoint/2010/main" val="2020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B0B4-4D34-2242-F43B-08AB61393069}"/>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FD56A4-902B-6F18-CCFA-07893F7FAB4D}"/>
              </a:ext>
            </a:extLst>
          </p:cNvPr>
          <p:cNvSpPr>
            <a:spLocks noGrp="1"/>
          </p:cNvSpPr>
          <p:nvPr>
            <p:ph idx="1"/>
          </p:nvPr>
        </p:nvSpPr>
        <p:spPr/>
        <p:txBody>
          <a:bodyPr/>
          <a:lstStyle/>
          <a:p>
            <a:r>
              <a:rPr lang="en-GB" dirty="0"/>
              <a:t>Able to analyse data using one-way ANOVA</a:t>
            </a:r>
          </a:p>
          <a:p>
            <a:endParaRPr lang="en-GB" dirty="0"/>
          </a:p>
          <a:p>
            <a:r>
              <a:rPr lang="en-GB" dirty="0"/>
              <a:t>Produce and interpret SPSS and R outputs on ANOVA</a:t>
            </a:r>
          </a:p>
        </p:txBody>
      </p:sp>
    </p:spTree>
    <p:extLst>
      <p:ext uri="{BB962C8B-B14F-4D97-AF65-F5344CB8AC3E}">
        <p14:creationId xmlns:p14="http://schemas.microsoft.com/office/powerpoint/2010/main" val="53111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EFB199-F1A4-C9EA-B05A-1F379E951EBC}"/>
              </a:ext>
            </a:extLst>
          </p:cNvPr>
          <p:cNvSpPr>
            <a:spLocks noGrp="1"/>
          </p:cNvSpPr>
          <p:nvPr>
            <p:ph type="title"/>
          </p:nvPr>
        </p:nvSpPr>
        <p:spPr/>
        <p:txBody>
          <a:bodyPr/>
          <a:lstStyle/>
          <a:p>
            <a:r>
              <a:rPr lang="en-GB" dirty="0">
                <a:solidFill>
                  <a:srgbClr val="FF0000"/>
                </a:solidFill>
              </a:rPr>
              <a:t>Two-Way ANOVA</a:t>
            </a:r>
          </a:p>
        </p:txBody>
      </p:sp>
      <p:sp>
        <p:nvSpPr>
          <p:cNvPr id="5" name="Content Placeholder 4">
            <a:extLst>
              <a:ext uri="{FF2B5EF4-FFF2-40B4-BE49-F238E27FC236}">
                <a16:creationId xmlns:a16="http://schemas.microsoft.com/office/drawing/2014/main" id="{05E44CC8-BE75-3C21-1EB6-E23D1D6EB0DF}"/>
              </a:ext>
            </a:extLst>
          </p:cNvPr>
          <p:cNvSpPr>
            <a:spLocks noGrp="1"/>
          </p:cNvSpPr>
          <p:nvPr>
            <p:ph idx="1"/>
          </p:nvPr>
        </p:nvSpPr>
        <p:spPr/>
        <p:txBody>
          <a:bodyPr/>
          <a:lstStyle/>
          <a:p>
            <a:r>
              <a:rPr lang="en-GB" dirty="0"/>
              <a:t>Involving two variables.</a:t>
            </a:r>
          </a:p>
          <a:p>
            <a:r>
              <a:rPr lang="en-GB" dirty="0"/>
              <a:t>For example, the effect of Age and Gender on Repurchase Intention</a:t>
            </a:r>
          </a:p>
        </p:txBody>
      </p:sp>
      <p:sp>
        <p:nvSpPr>
          <p:cNvPr id="7" name="TextBox 6">
            <a:extLst>
              <a:ext uri="{FF2B5EF4-FFF2-40B4-BE49-F238E27FC236}">
                <a16:creationId xmlns:a16="http://schemas.microsoft.com/office/drawing/2014/main" id="{4A5F2CA5-975D-0D44-68FB-24E96A55027F}"/>
              </a:ext>
            </a:extLst>
          </p:cNvPr>
          <p:cNvSpPr txBox="1"/>
          <p:nvPr/>
        </p:nvSpPr>
        <p:spPr>
          <a:xfrm>
            <a:off x="1006435" y="3287210"/>
            <a:ext cx="6097978" cy="2308324"/>
          </a:xfrm>
          <a:prstGeom prst="rect">
            <a:avLst/>
          </a:prstGeom>
          <a:noFill/>
        </p:spPr>
        <p:txBody>
          <a:bodyPr wrap="square">
            <a:spAutoFit/>
          </a:bodyPr>
          <a:lstStyle/>
          <a:p>
            <a:pPr marL="0" indent="0">
              <a:buNone/>
            </a:pPr>
            <a:r>
              <a:rPr lang="en-GB" dirty="0"/>
              <a:t>UNIANOVA repurchase BY age male</a:t>
            </a:r>
          </a:p>
          <a:p>
            <a:pPr marL="0" indent="0">
              <a:buNone/>
            </a:pPr>
            <a:r>
              <a:rPr lang="en-GB" dirty="0"/>
              <a:t>  /METHOD=SSTYPE(3)</a:t>
            </a:r>
          </a:p>
          <a:p>
            <a:pPr marL="0" indent="0">
              <a:buNone/>
            </a:pPr>
            <a:r>
              <a:rPr lang="en-GB" dirty="0"/>
              <a:t>  /INTERCEPT=INCLUDE</a:t>
            </a:r>
          </a:p>
          <a:p>
            <a:pPr marL="0" indent="0">
              <a:buNone/>
            </a:pPr>
            <a:r>
              <a:rPr lang="en-GB" dirty="0"/>
              <a:t>  /PLOT=PROFILE(age*male) TYPE=LINE ERRORBAR=NO MEANREFERENCE=NO YAXIS=AUTO</a:t>
            </a:r>
          </a:p>
          <a:p>
            <a:pPr marL="0" indent="0">
              <a:buNone/>
            </a:pPr>
            <a:r>
              <a:rPr lang="en-GB" dirty="0"/>
              <a:t>  /PRINT ETASQ DESCRIPTIVE</a:t>
            </a:r>
          </a:p>
          <a:p>
            <a:pPr marL="0" indent="0">
              <a:buNone/>
            </a:pPr>
            <a:r>
              <a:rPr lang="en-GB" dirty="0"/>
              <a:t>  /CRITERIA=ALPHA(.05)</a:t>
            </a:r>
          </a:p>
          <a:p>
            <a:pPr marL="0" indent="0">
              <a:buNone/>
            </a:pPr>
            <a:r>
              <a:rPr lang="en-GB" dirty="0"/>
              <a:t>  /DESIGN=age male age*male.</a:t>
            </a:r>
          </a:p>
        </p:txBody>
      </p:sp>
    </p:spTree>
    <p:extLst>
      <p:ext uri="{BB962C8B-B14F-4D97-AF65-F5344CB8AC3E}">
        <p14:creationId xmlns:p14="http://schemas.microsoft.com/office/powerpoint/2010/main" val="1308879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5AC51F-A889-511B-7FDD-E5840CDE2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155" y="2094575"/>
            <a:ext cx="6060478" cy="35640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1BAF4A1-756C-9B20-40ED-77A46E61F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9" y="283867"/>
            <a:ext cx="3396342" cy="30016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CF571B8-50E9-66A8-6339-C59A3C6A1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72" y="3498333"/>
            <a:ext cx="3481635" cy="307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43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432D-12AE-77ED-692B-9564299A1B37}"/>
              </a:ext>
            </a:extLst>
          </p:cNvPr>
          <p:cNvSpPr>
            <a:spLocks noGrp="1"/>
          </p:cNvSpPr>
          <p:nvPr>
            <p:ph type="title"/>
          </p:nvPr>
        </p:nvSpPr>
        <p:spPr/>
        <p:txBody>
          <a:bodyPr/>
          <a:lstStyle/>
          <a:p>
            <a:r>
              <a:rPr lang="en-GB" dirty="0">
                <a:solidFill>
                  <a:srgbClr val="FF0000"/>
                </a:solidFill>
              </a:rPr>
              <a:t>R Action</a:t>
            </a:r>
          </a:p>
        </p:txBody>
      </p:sp>
      <p:sp>
        <p:nvSpPr>
          <p:cNvPr id="5" name="TextBox 4">
            <a:extLst>
              <a:ext uri="{FF2B5EF4-FFF2-40B4-BE49-F238E27FC236}">
                <a16:creationId xmlns:a16="http://schemas.microsoft.com/office/drawing/2014/main" id="{97C2A607-1915-0300-F567-44C56186B6B1}"/>
              </a:ext>
            </a:extLst>
          </p:cNvPr>
          <p:cNvSpPr txBox="1"/>
          <p:nvPr/>
        </p:nvSpPr>
        <p:spPr>
          <a:xfrm>
            <a:off x="4469524" y="197346"/>
            <a:ext cx="6101254" cy="6463308"/>
          </a:xfrm>
          <a:prstGeom prst="rect">
            <a:avLst/>
          </a:prstGeom>
          <a:noFill/>
        </p:spPr>
        <p:txBody>
          <a:bodyPr wrap="square">
            <a:spAutoFit/>
          </a:bodyPr>
          <a:lstStyle/>
          <a:p>
            <a:r>
              <a:rPr lang="en-GB" dirty="0"/>
              <a:t>library(</a:t>
            </a:r>
            <a:r>
              <a:rPr lang="en-GB" dirty="0" err="1"/>
              <a:t>tidyverse</a:t>
            </a:r>
            <a:r>
              <a:rPr lang="en-GB" dirty="0"/>
              <a:t>)</a:t>
            </a:r>
          </a:p>
          <a:p>
            <a:r>
              <a:rPr lang="en-GB" dirty="0"/>
              <a:t>library(haven)</a:t>
            </a:r>
          </a:p>
          <a:p>
            <a:r>
              <a:rPr lang="en-GB" dirty="0"/>
              <a:t>library(car) # to run </a:t>
            </a:r>
            <a:r>
              <a:rPr lang="en-GB" dirty="0" err="1"/>
              <a:t>leveneTest</a:t>
            </a:r>
            <a:r>
              <a:rPr lang="en-GB" dirty="0"/>
              <a:t>() function</a:t>
            </a:r>
          </a:p>
          <a:p>
            <a:endParaRPr lang="en-GB" dirty="0"/>
          </a:p>
          <a:p>
            <a:r>
              <a:rPr lang="en-GB" dirty="0"/>
              <a:t># load the data</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repurchase.sav</a:t>
            </a:r>
            <a:r>
              <a:rPr lang="en-GB" dirty="0"/>
              <a:t>")</a:t>
            </a:r>
          </a:p>
          <a:p>
            <a:endParaRPr lang="en-GB" dirty="0"/>
          </a:p>
          <a:p>
            <a:r>
              <a:rPr lang="en-GB" dirty="0"/>
              <a:t># convert "age" as a categorical variable.</a:t>
            </a:r>
          </a:p>
          <a:p>
            <a:endParaRPr lang="en-GB" dirty="0"/>
          </a:p>
          <a:p>
            <a:r>
              <a:rPr lang="en-GB" dirty="0" err="1"/>
              <a:t>dat</a:t>
            </a:r>
            <a:r>
              <a:rPr lang="en-GB" dirty="0"/>
              <a:t> &lt;- </a:t>
            </a:r>
            <a:r>
              <a:rPr lang="en-GB" dirty="0" err="1"/>
              <a:t>dat</a:t>
            </a:r>
            <a:r>
              <a:rPr lang="en-GB" dirty="0"/>
              <a:t> |&gt;</a:t>
            </a:r>
          </a:p>
          <a:p>
            <a:r>
              <a:rPr lang="en-GB" dirty="0"/>
              <a:t>  mutate(age = </a:t>
            </a:r>
            <a:r>
              <a:rPr lang="en-GB" dirty="0" err="1"/>
              <a:t>as_factor</a:t>
            </a:r>
            <a:r>
              <a:rPr lang="en-GB" dirty="0"/>
              <a:t>(age)) </a:t>
            </a:r>
          </a:p>
          <a:p>
            <a:endParaRPr lang="en-GB" dirty="0"/>
          </a:p>
          <a:p>
            <a:r>
              <a:rPr lang="en-GB" dirty="0"/>
              <a:t># perform a two-way ANOVA</a:t>
            </a:r>
          </a:p>
          <a:p>
            <a:r>
              <a:rPr lang="en-GB" dirty="0"/>
              <a:t># </a:t>
            </a:r>
            <a:r>
              <a:rPr lang="en-GB" dirty="0" err="1"/>
              <a:t>age:male</a:t>
            </a:r>
            <a:r>
              <a:rPr lang="en-GB" dirty="0"/>
              <a:t> is the same as age*male</a:t>
            </a:r>
          </a:p>
          <a:p>
            <a:r>
              <a:rPr lang="en-GB" dirty="0"/>
              <a:t># </a:t>
            </a:r>
            <a:r>
              <a:rPr lang="en-GB" dirty="0" err="1"/>
              <a:t>age:male</a:t>
            </a:r>
            <a:r>
              <a:rPr lang="en-GB" dirty="0"/>
              <a:t> is an interaction term </a:t>
            </a:r>
          </a:p>
          <a:p>
            <a:endParaRPr lang="en-GB" dirty="0"/>
          </a:p>
          <a:p>
            <a:r>
              <a:rPr lang="en-GB" dirty="0"/>
              <a:t>fit &lt;- </a:t>
            </a:r>
            <a:r>
              <a:rPr lang="en-GB" dirty="0" err="1"/>
              <a:t>aov</a:t>
            </a:r>
            <a:r>
              <a:rPr lang="en-GB" dirty="0"/>
              <a:t>(repurchase ~ age + male + </a:t>
            </a:r>
            <a:r>
              <a:rPr lang="en-GB" dirty="0" err="1"/>
              <a:t>age:male</a:t>
            </a:r>
            <a:r>
              <a:rPr lang="en-GB" dirty="0"/>
              <a:t> , data = </a:t>
            </a:r>
            <a:r>
              <a:rPr lang="en-GB" dirty="0" err="1"/>
              <a:t>dat</a:t>
            </a:r>
            <a:r>
              <a:rPr lang="en-GB" dirty="0"/>
              <a:t>)</a:t>
            </a:r>
          </a:p>
          <a:p>
            <a:endParaRPr lang="en-GB" dirty="0"/>
          </a:p>
          <a:p>
            <a:r>
              <a:rPr lang="en-GB" dirty="0"/>
              <a:t># print summary </a:t>
            </a:r>
          </a:p>
          <a:p>
            <a:r>
              <a:rPr lang="en-GB" dirty="0"/>
              <a:t>summary(fit)</a:t>
            </a:r>
          </a:p>
        </p:txBody>
      </p:sp>
    </p:spTree>
    <p:extLst>
      <p:ext uri="{BB962C8B-B14F-4D97-AF65-F5344CB8AC3E}">
        <p14:creationId xmlns:p14="http://schemas.microsoft.com/office/powerpoint/2010/main" val="73397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FC54-E865-4217-828E-2BB313A836CC}"/>
              </a:ext>
            </a:extLst>
          </p:cNvPr>
          <p:cNvSpPr>
            <a:spLocks noGrp="1"/>
          </p:cNvSpPr>
          <p:nvPr>
            <p:ph type="title"/>
          </p:nvPr>
        </p:nvSpPr>
        <p:spPr/>
        <p:txBody>
          <a:bodyPr/>
          <a:lstStyle/>
          <a:p>
            <a:r>
              <a:rPr lang="en-GB" dirty="0"/>
              <a:t>Why ANOVA?</a:t>
            </a:r>
          </a:p>
        </p:txBody>
      </p:sp>
      <p:sp>
        <p:nvSpPr>
          <p:cNvPr id="3" name="Content Placeholder 2">
            <a:extLst>
              <a:ext uri="{FF2B5EF4-FFF2-40B4-BE49-F238E27FC236}">
                <a16:creationId xmlns:a16="http://schemas.microsoft.com/office/drawing/2014/main" id="{0DF71C53-8145-FEC0-234A-21203EE1D850}"/>
              </a:ext>
            </a:extLst>
          </p:cNvPr>
          <p:cNvSpPr>
            <a:spLocks noGrp="1"/>
          </p:cNvSpPr>
          <p:nvPr>
            <p:ph idx="1"/>
          </p:nvPr>
        </p:nvSpPr>
        <p:spPr/>
        <p:txBody>
          <a:bodyPr/>
          <a:lstStyle/>
          <a:p>
            <a:r>
              <a:rPr lang="en-GB" dirty="0"/>
              <a:t>To compare means of more than two groups.</a:t>
            </a:r>
          </a:p>
          <a:p>
            <a:r>
              <a:rPr lang="en-GB" dirty="0"/>
              <a:t>The null and alternative hypotheses are</a:t>
            </a:r>
          </a:p>
          <a:p>
            <a:endParaRPr lang="en-GB" dirty="0"/>
          </a:p>
        </p:txBody>
      </p:sp>
      <p:pic>
        <p:nvPicPr>
          <p:cNvPr id="4" name="Picture 3">
            <a:extLst>
              <a:ext uri="{FF2B5EF4-FFF2-40B4-BE49-F238E27FC236}">
                <a16:creationId xmlns:a16="http://schemas.microsoft.com/office/drawing/2014/main" id="{2028F74E-55DD-35E4-4868-14E0D502CF69}"/>
              </a:ext>
            </a:extLst>
          </p:cNvPr>
          <p:cNvPicPr>
            <a:picLocks noChangeAspect="1"/>
          </p:cNvPicPr>
          <p:nvPr/>
        </p:nvPicPr>
        <p:blipFill>
          <a:blip r:embed="rId2"/>
          <a:stretch>
            <a:fillRect/>
          </a:stretch>
        </p:blipFill>
        <p:spPr>
          <a:xfrm>
            <a:off x="1108549" y="3559019"/>
            <a:ext cx="10927531" cy="2164888"/>
          </a:xfrm>
          <a:prstGeom prst="rect">
            <a:avLst/>
          </a:prstGeom>
        </p:spPr>
      </p:pic>
    </p:spTree>
    <p:extLst>
      <p:ext uri="{BB962C8B-B14F-4D97-AF65-F5344CB8AC3E}">
        <p14:creationId xmlns:p14="http://schemas.microsoft.com/office/powerpoint/2010/main" val="77874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3921D6-EC54-7460-74A5-0D1AB1160F4D}"/>
              </a:ext>
            </a:extLst>
          </p:cNvPr>
          <p:cNvSpPr txBox="1"/>
          <p:nvPr/>
        </p:nvSpPr>
        <p:spPr>
          <a:xfrm>
            <a:off x="1888176" y="1520042"/>
            <a:ext cx="7959436" cy="954107"/>
          </a:xfrm>
          <a:prstGeom prst="rect">
            <a:avLst/>
          </a:prstGeom>
          <a:noFill/>
        </p:spPr>
        <p:txBody>
          <a:bodyPr wrap="square">
            <a:spAutoFit/>
          </a:bodyPr>
          <a:lstStyle/>
          <a:p>
            <a:r>
              <a:rPr lang="en-GB" sz="2800" b="0" i="0" u="none" strike="noStrike" dirty="0">
                <a:solidFill>
                  <a:srgbClr val="000000"/>
                </a:solidFill>
                <a:effectLst/>
                <a:latin typeface="Source Sans Pro" panose="020B0503030403020204" pitchFamily="34" charset="0"/>
              </a:rPr>
              <a:t>Testing the null hypothesis in ANOVA is based on an F statistic calculated as:</a:t>
            </a:r>
            <a:endParaRPr lang="en-GB" sz="2800" dirty="0"/>
          </a:p>
        </p:txBody>
      </p:sp>
      <p:pic>
        <p:nvPicPr>
          <p:cNvPr id="6" name="Picture 5">
            <a:extLst>
              <a:ext uri="{FF2B5EF4-FFF2-40B4-BE49-F238E27FC236}">
                <a16:creationId xmlns:a16="http://schemas.microsoft.com/office/drawing/2014/main" id="{7F33D11A-F16F-6BC5-8B58-54E39A8A8FD6}"/>
              </a:ext>
            </a:extLst>
          </p:cNvPr>
          <p:cNvPicPr>
            <a:picLocks noChangeAspect="1"/>
          </p:cNvPicPr>
          <p:nvPr/>
        </p:nvPicPr>
        <p:blipFill>
          <a:blip r:embed="rId2"/>
          <a:stretch>
            <a:fillRect/>
          </a:stretch>
        </p:blipFill>
        <p:spPr>
          <a:xfrm>
            <a:off x="2754084" y="2866221"/>
            <a:ext cx="5686654" cy="1214438"/>
          </a:xfrm>
          <a:prstGeom prst="rect">
            <a:avLst/>
          </a:prstGeom>
        </p:spPr>
      </p:pic>
      <p:sp>
        <p:nvSpPr>
          <p:cNvPr id="8" name="TextBox 7">
            <a:extLst>
              <a:ext uri="{FF2B5EF4-FFF2-40B4-BE49-F238E27FC236}">
                <a16:creationId xmlns:a16="http://schemas.microsoft.com/office/drawing/2014/main" id="{2EE59410-6C71-BAB1-639C-E98CEB225EFD}"/>
              </a:ext>
            </a:extLst>
          </p:cNvPr>
          <p:cNvSpPr txBox="1"/>
          <p:nvPr/>
        </p:nvSpPr>
        <p:spPr>
          <a:xfrm>
            <a:off x="1387835" y="4289501"/>
            <a:ext cx="9846222"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calculation of between-groups variance is based on the variance of the sample means, whereas the calculation of within-groups variance is based on the variance of scores within each </a:t>
            </a:r>
            <a:r>
              <a:rPr lang="en-GB" dirty="0">
                <a:solidFill>
                  <a:srgbClr val="000000"/>
                </a:solidFill>
                <a:latin typeface="Source Sans Pro" panose="020B0503030403020204" pitchFamily="34" charset="0"/>
              </a:rPr>
              <a:t>group</a:t>
            </a:r>
            <a:r>
              <a:rPr lang="en-GB" b="0" i="0" u="none" strike="noStrike" dirty="0">
                <a:solidFill>
                  <a:srgbClr val="000000"/>
                </a:solidFill>
                <a:effectLst/>
                <a:latin typeface="Source Sans Pro" panose="020B0503030403020204" pitchFamily="34" charset="0"/>
              </a:rPr>
              <a:t>.</a:t>
            </a:r>
            <a:endParaRPr lang="en-GB" dirty="0"/>
          </a:p>
        </p:txBody>
      </p:sp>
      <p:sp>
        <p:nvSpPr>
          <p:cNvPr id="10" name="TextBox 9">
            <a:extLst>
              <a:ext uri="{FF2B5EF4-FFF2-40B4-BE49-F238E27FC236}">
                <a16:creationId xmlns:a16="http://schemas.microsoft.com/office/drawing/2014/main" id="{31A5A94A-DE0F-FF46-872C-8F70D395E460}"/>
              </a:ext>
            </a:extLst>
          </p:cNvPr>
          <p:cNvSpPr txBox="1"/>
          <p:nvPr/>
        </p:nvSpPr>
        <p:spPr>
          <a:xfrm>
            <a:off x="1387835" y="5131924"/>
            <a:ext cx="7208323"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When the null hypothesis true, the F statistic has a sampling distribution</a:t>
            </a:r>
          </a:p>
          <a:p>
            <a:r>
              <a:rPr lang="en-GB" b="0" i="0" u="none" strike="noStrike" dirty="0">
                <a:solidFill>
                  <a:srgbClr val="000000"/>
                </a:solidFill>
                <a:effectLst/>
                <a:latin typeface="Source Sans Pro" panose="020B0503030403020204" pitchFamily="34" charset="0"/>
              </a:rPr>
              <a:t> that is distributed according to an F distribution.</a:t>
            </a:r>
            <a:endParaRPr lang="en-GB" dirty="0"/>
          </a:p>
        </p:txBody>
      </p:sp>
    </p:spTree>
    <p:extLst>
      <p:ext uri="{BB962C8B-B14F-4D97-AF65-F5344CB8AC3E}">
        <p14:creationId xmlns:p14="http://schemas.microsoft.com/office/powerpoint/2010/main" val="62348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A927-6FD8-6F9E-273A-884AA25EEAAF}"/>
              </a:ext>
            </a:extLst>
          </p:cNvPr>
          <p:cNvSpPr>
            <a:spLocks noGrp="1"/>
          </p:cNvSpPr>
          <p:nvPr>
            <p:ph type="title"/>
          </p:nvPr>
        </p:nvSpPr>
        <p:spPr/>
        <p:txBody>
          <a:bodyPr/>
          <a:lstStyle/>
          <a:p>
            <a:r>
              <a:rPr lang="en-GB" dirty="0">
                <a:solidFill>
                  <a:srgbClr val="FF0000"/>
                </a:solidFill>
              </a:rPr>
              <a:t>Assumptions</a:t>
            </a:r>
          </a:p>
        </p:txBody>
      </p:sp>
      <p:sp>
        <p:nvSpPr>
          <p:cNvPr id="3" name="Content Placeholder 2">
            <a:extLst>
              <a:ext uri="{FF2B5EF4-FFF2-40B4-BE49-F238E27FC236}">
                <a16:creationId xmlns:a16="http://schemas.microsoft.com/office/drawing/2014/main" id="{EC2B7EBE-E5E6-0DA8-7206-C181922A1538}"/>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Observations within each group should be independent. </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Normality: The population distribution within each group should follow a normal distribution. If population distribution is not normal, if a sample size is larger than 30, by the central limit theorem, the distribution of the sample means approaches a normal distribution. If the sample means are normally distributed, the F statistic will have an F sampling distribution.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Equal variances: The variances of the observations within each group should be equal. This means that the spread of the responses should be similar across groups. This assumption may not be held in practice. </a:t>
            </a:r>
            <a:r>
              <a:rPr lang="en-GB" dirty="0">
                <a:solidFill>
                  <a:srgbClr val="000000"/>
                </a:solidFill>
                <a:latin typeface="Source Sans Pro" panose="020B0503030403020204" pitchFamily="34" charset="0"/>
              </a:rPr>
              <a:t>W</a:t>
            </a:r>
            <a:r>
              <a:rPr lang="en-GB" b="0" i="0" u="none" strike="noStrike" dirty="0">
                <a:solidFill>
                  <a:srgbClr val="000000"/>
                </a:solidFill>
                <a:effectLst/>
                <a:latin typeface="Source Sans Pro" panose="020B0503030403020204" pitchFamily="34" charset="0"/>
              </a:rPr>
              <a:t>hen group sample sizes are not equal and one group has a standard deviation that is more than twice the smallest group standard deviation, the ANOVA results will be misleading (</a:t>
            </a:r>
            <a:r>
              <a:rPr lang="en-GB" b="0" i="0" u="none" strike="noStrike" dirty="0">
                <a:solidFill>
                  <a:srgbClr val="75AADB"/>
                </a:solidFill>
                <a:effectLst/>
                <a:latin typeface="Source Sans Pro" panose="020B0503030403020204" pitchFamily="34" charset="0"/>
                <a:hlinkClick r:id="rId2"/>
              </a:rPr>
              <a:t>Agresti, 2018</a:t>
            </a:r>
            <a:r>
              <a:rPr lang="en-GB" b="0" i="0" u="none" strike="noStrike" dirty="0">
                <a:solidFill>
                  <a:srgbClr val="000000"/>
                </a:solidFill>
                <a:effectLst/>
                <a:latin typeface="Source Sans Pro" panose="020B0503030403020204" pitchFamily="34" charset="0"/>
              </a:rPr>
              <a:t>)</a:t>
            </a:r>
          </a:p>
          <a:p>
            <a:endParaRPr lang="en-GB" dirty="0"/>
          </a:p>
        </p:txBody>
      </p:sp>
    </p:spTree>
    <p:extLst>
      <p:ext uri="{BB962C8B-B14F-4D97-AF65-F5344CB8AC3E}">
        <p14:creationId xmlns:p14="http://schemas.microsoft.com/office/powerpoint/2010/main" val="374726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A13D-F33D-2390-E544-C832E27F9729}"/>
              </a:ext>
            </a:extLst>
          </p:cNvPr>
          <p:cNvSpPr>
            <a:spLocks noGrp="1"/>
          </p:cNvSpPr>
          <p:nvPr>
            <p:ph type="title"/>
          </p:nvPr>
        </p:nvSpPr>
        <p:spPr/>
        <p:txBody>
          <a:bodyPr/>
          <a:lstStyle/>
          <a:p>
            <a:r>
              <a:rPr lang="en-GB" dirty="0"/>
              <a:t>Illustration</a:t>
            </a:r>
          </a:p>
        </p:txBody>
      </p:sp>
      <p:sp>
        <p:nvSpPr>
          <p:cNvPr id="3" name="Content Placeholder 2">
            <a:extLst>
              <a:ext uri="{FF2B5EF4-FFF2-40B4-BE49-F238E27FC236}">
                <a16:creationId xmlns:a16="http://schemas.microsoft.com/office/drawing/2014/main" id="{1562FFD4-E766-B38F-8759-E51AA972C6A0}"/>
              </a:ext>
            </a:extLst>
          </p:cNvPr>
          <p:cNvSpPr>
            <a:spLocks noGrp="1"/>
          </p:cNvSpPr>
          <p:nvPr>
            <p:ph idx="1"/>
          </p:nvPr>
        </p:nvSpPr>
        <p:spPr/>
        <p:txBody>
          <a:bodyPr>
            <a:normAutofit/>
          </a:bodyPr>
          <a:lstStyle/>
          <a:p>
            <a:r>
              <a:rPr lang="en-GB" dirty="0"/>
              <a:t>Are the mean differences across the age groups? </a:t>
            </a:r>
          </a:p>
          <a:p>
            <a:r>
              <a:rPr lang="en-GB" b="0" i="0" u="none" strike="noStrike" dirty="0">
                <a:solidFill>
                  <a:srgbClr val="000000"/>
                </a:solidFill>
                <a:effectLst/>
                <a:latin typeface="Source Sans Pro" panose="020B0503030403020204" pitchFamily="34" charset="0"/>
              </a:rPr>
              <a:t>Young</a:t>
            </a:r>
            <a:r>
              <a:rPr lang="en-GB" dirty="0">
                <a:solidFill>
                  <a:srgbClr val="000000"/>
                </a:solidFill>
                <a:latin typeface="Source Sans Pro" panose="020B0503030403020204" pitchFamily="34" charset="0"/>
              </a:rPr>
              <a:t> vs.</a:t>
            </a:r>
            <a:r>
              <a:rPr lang="en-GB" b="0" i="0" u="none" strike="noStrike" dirty="0">
                <a:solidFill>
                  <a:srgbClr val="000000"/>
                </a:solidFill>
                <a:effectLst/>
                <a:latin typeface="Source Sans Pro" panose="020B0503030403020204" pitchFamily="34" charset="0"/>
              </a:rPr>
              <a:t> middle-aged vs. elderly in their intentions to repurchase a product that is currently unavailable in his store shelf. </a:t>
            </a:r>
          </a:p>
          <a:p>
            <a:r>
              <a:rPr lang="en-GB" dirty="0">
                <a:solidFill>
                  <a:srgbClr val="000000"/>
                </a:solidFill>
                <a:latin typeface="Source Sans Pro" panose="020B0503030403020204" pitchFamily="34" charset="0"/>
              </a:rPr>
              <a:t>I</a:t>
            </a:r>
            <a:r>
              <a:rPr lang="en-GB" b="0" i="0" u="none" strike="noStrike" dirty="0">
                <a:solidFill>
                  <a:srgbClr val="000000"/>
                </a:solidFill>
                <a:effectLst/>
                <a:latin typeface="Source Sans Pro" panose="020B0503030403020204" pitchFamily="34" charset="0"/>
              </a:rPr>
              <a:t>tem measuring their repurchase intention: “I want to repurchase product A if it is available again in this store” (1 = strongly agree to 7 = strongly agree). </a:t>
            </a:r>
          </a:p>
          <a:p>
            <a:r>
              <a:rPr lang="en-GB" dirty="0">
                <a:solidFill>
                  <a:srgbClr val="000000"/>
                </a:solidFill>
                <a:latin typeface="Source Sans Pro" panose="020B0503030403020204" pitchFamily="34" charset="0"/>
              </a:rPr>
              <a:t>Data: </a:t>
            </a:r>
            <a:r>
              <a:rPr lang="en-GB" dirty="0" err="1">
                <a:solidFill>
                  <a:srgbClr val="000000"/>
                </a:solidFill>
                <a:latin typeface="Source Sans Pro" panose="020B0503030403020204" pitchFamily="34" charset="0"/>
              </a:rPr>
              <a:t>repurchase.sav</a:t>
            </a:r>
            <a:endParaRPr lang="en-GB" b="0" i="0" u="none" strike="noStrike" dirty="0">
              <a:solidFill>
                <a:srgbClr val="000000"/>
              </a:solidFill>
              <a:effectLst/>
              <a:latin typeface="Source Sans Pro" panose="020B0503030403020204" pitchFamily="34" charset="0"/>
            </a:endParaRPr>
          </a:p>
        </p:txBody>
      </p:sp>
    </p:spTree>
    <p:extLst>
      <p:ext uri="{BB962C8B-B14F-4D97-AF65-F5344CB8AC3E}">
        <p14:creationId xmlns:p14="http://schemas.microsoft.com/office/powerpoint/2010/main" val="336330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3030-908E-0B39-EF36-CD9099013CBF}"/>
              </a:ext>
            </a:extLst>
          </p:cNvPr>
          <p:cNvSpPr>
            <a:spLocks noGrp="1"/>
          </p:cNvSpPr>
          <p:nvPr>
            <p:ph type="title"/>
          </p:nvPr>
        </p:nvSpPr>
        <p:spPr/>
        <p:txBody>
          <a:bodyPr/>
          <a:lstStyle/>
          <a:p>
            <a:r>
              <a:rPr lang="en-GB" dirty="0"/>
              <a:t>SPSS syntax</a:t>
            </a:r>
          </a:p>
        </p:txBody>
      </p:sp>
      <p:sp>
        <p:nvSpPr>
          <p:cNvPr id="5" name="TextBox 4">
            <a:extLst>
              <a:ext uri="{FF2B5EF4-FFF2-40B4-BE49-F238E27FC236}">
                <a16:creationId xmlns:a16="http://schemas.microsoft.com/office/drawing/2014/main" id="{64D43071-F0AF-3C01-3EAC-97AC556E8F01}"/>
              </a:ext>
            </a:extLst>
          </p:cNvPr>
          <p:cNvSpPr txBox="1"/>
          <p:nvPr/>
        </p:nvSpPr>
        <p:spPr>
          <a:xfrm>
            <a:off x="1033153" y="1690688"/>
            <a:ext cx="2252411" cy="369332"/>
          </a:xfrm>
          <a:prstGeom prst="rect">
            <a:avLst/>
          </a:prstGeom>
          <a:noFill/>
        </p:spPr>
        <p:txBody>
          <a:bodyPr wrap="none" rtlCol="0">
            <a:spAutoFit/>
          </a:bodyPr>
          <a:lstStyle/>
          <a:p>
            <a:r>
              <a:rPr lang="en-GB" dirty="0"/>
              <a:t>Data:  </a:t>
            </a:r>
            <a:r>
              <a:rPr lang="en-GB" b="0" i="0" u="none" strike="noStrike" dirty="0" err="1">
                <a:solidFill>
                  <a:srgbClr val="000000"/>
                </a:solidFill>
                <a:effectLst/>
                <a:latin typeface="Source Sans Pro" panose="020B0503030403020204" pitchFamily="34" charset="0"/>
              </a:rPr>
              <a:t>repurchase.sav</a:t>
            </a:r>
            <a:endParaRPr lang="en-GB" dirty="0"/>
          </a:p>
        </p:txBody>
      </p:sp>
      <p:sp>
        <p:nvSpPr>
          <p:cNvPr id="7" name="TextBox 6">
            <a:extLst>
              <a:ext uri="{FF2B5EF4-FFF2-40B4-BE49-F238E27FC236}">
                <a16:creationId xmlns:a16="http://schemas.microsoft.com/office/drawing/2014/main" id="{2BA3FFEC-383E-2CD2-5C91-C20B3B06A4F1}"/>
              </a:ext>
            </a:extLst>
          </p:cNvPr>
          <p:cNvSpPr txBox="1"/>
          <p:nvPr/>
        </p:nvSpPr>
        <p:spPr>
          <a:xfrm>
            <a:off x="923307" y="2570686"/>
            <a:ext cx="6097978" cy="2031325"/>
          </a:xfrm>
          <a:prstGeom prst="rect">
            <a:avLst/>
          </a:prstGeom>
          <a:noFill/>
        </p:spPr>
        <p:txBody>
          <a:bodyPr wrap="square">
            <a:spAutoFit/>
          </a:bodyPr>
          <a:lstStyle/>
          <a:p>
            <a:r>
              <a:rPr lang="en-GB" dirty="0"/>
              <a:t>ONEWAY repurchase BY age</a:t>
            </a:r>
          </a:p>
          <a:p>
            <a:r>
              <a:rPr lang="en-GB" dirty="0"/>
              <a:t>  /ES=OVERALL</a:t>
            </a:r>
          </a:p>
          <a:p>
            <a:r>
              <a:rPr lang="en-GB" dirty="0"/>
              <a:t>  /STATISTICS DESCRIPTIVES HOMOGENEITY </a:t>
            </a:r>
          </a:p>
          <a:p>
            <a:r>
              <a:rPr lang="en-GB" dirty="0"/>
              <a:t>  /PLOT MEANS</a:t>
            </a:r>
          </a:p>
          <a:p>
            <a:r>
              <a:rPr lang="en-GB" dirty="0"/>
              <a:t>  /MISSING ANALYSIS</a:t>
            </a:r>
          </a:p>
          <a:p>
            <a:r>
              <a:rPr lang="en-GB" dirty="0"/>
              <a:t>  /CRITERIA=CILEVEL(0.95)</a:t>
            </a:r>
          </a:p>
          <a:p>
            <a:r>
              <a:rPr lang="en-GB" dirty="0"/>
              <a:t>  /POSTHOC=TUKEY GH ALPHA(0.05).</a:t>
            </a:r>
          </a:p>
        </p:txBody>
      </p:sp>
    </p:spTree>
    <p:extLst>
      <p:ext uri="{BB962C8B-B14F-4D97-AF65-F5344CB8AC3E}">
        <p14:creationId xmlns:p14="http://schemas.microsoft.com/office/powerpoint/2010/main" val="309107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C57E-1CA6-57CF-05D4-887AB8DB4256}"/>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Descriptive statistics and means plot</a:t>
            </a:r>
            <a:endParaRPr lang="en-GB" dirty="0">
              <a:solidFill>
                <a:srgbClr val="FF0000"/>
              </a:solidFill>
            </a:endParaRPr>
          </a:p>
        </p:txBody>
      </p:sp>
      <p:pic>
        <p:nvPicPr>
          <p:cNvPr id="4" name="Picture 3">
            <a:extLst>
              <a:ext uri="{FF2B5EF4-FFF2-40B4-BE49-F238E27FC236}">
                <a16:creationId xmlns:a16="http://schemas.microsoft.com/office/drawing/2014/main" id="{45A5A6E9-8948-543D-FF58-FFD304E2C049}"/>
              </a:ext>
            </a:extLst>
          </p:cNvPr>
          <p:cNvPicPr>
            <a:picLocks noChangeAspect="1"/>
          </p:cNvPicPr>
          <p:nvPr/>
        </p:nvPicPr>
        <p:blipFill>
          <a:blip r:embed="rId2"/>
          <a:stretch>
            <a:fillRect/>
          </a:stretch>
        </p:blipFill>
        <p:spPr>
          <a:xfrm>
            <a:off x="1989765" y="1690688"/>
            <a:ext cx="6644927" cy="1723468"/>
          </a:xfrm>
          <a:prstGeom prst="rect">
            <a:avLst/>
          </a:prstGeom>
        </p:spPr>
      </p:pic>
      <p:pic>
        <p:nvPicPr>
          <p:cNvPr id="5" name="Picture 4">
            <a:extLst>
              <a:ext uri="{FF2B5EF4-FFF2-40B4-BE49-F238E27FC236}">
                <a16:creationId xmlns:a16="http://schemas.microsoft.com/office/drawing/2014/main" id="{0AF889C3-0588-A571-C986-F24D3CC76769}"/>
              </a:ext>
            </a:extLst>
          </p:cNvPr>
          <p:cNvPicPr>
            <a:picLocks noChangeAspect="1"/>
          </p:cNvPicPr>
          <p:nvPr/>
        </p:nvPicPr>
        <p:blipFill>
          <a:blip r:embed="rId3"/>
          <a:stretch>
            <a:fillRect/>
          </a:stretch>
        </p:blipFill>
        <p:spPr>
          <a:xfrm>
            <a:off x="2607129" y="3670300"/>
            <a:ext cx="5410200" cy="3187700"/>
          </a:xfrm>
          <a:prstGeom prst="rect">
            <a:avLst/>
          </a:prstGeom>
        </p:spPr>
      </p:pic>
    </p:spTree>
    <p:extLst>
      <p:ext uri="{BB962C8B-B14F-4D97-AF65-F5344CB8AC3E}">
        <p14:creationId xmlns:p14="http://schemas.microsoft.com/office/powerpoint/2010/main" val="3007456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C3A0-B5D4-7D40-484C-6966D1156665}"/>
              </a:ext>
            </a:extLst>
          </p:cNvPr>
          <p:cNvSpPr>
            <a:spLocks noGrp="1"/>
          </p:cNvSpPr>
          <p:nvPr>
            <p:ph type="title"/>
          </p:nvPr>
        </p:nvSpPr>
        <p:spPr/>
        <p:txBody>
          <a:bodyPr/>
          <a:lstStyle/>
          <a:p>
            <a:r>
              <a:rPr lang="en-GB" dirty="0"/>
              <a:t>Multiple Boxplots</a:t>
            </a:r>
          </a:p>
        </p:txBody>
      </p:sp>
      <p:pic>
        <p:nvPicPr>
          <p:cNvPr id="2050" name="Picture 2">
            <a:extLst>
              <a:ext uri="{FF2B5EF4-FFF2-40B4-BE49-F238E27FC236}">
                <a16:creationId xmlns:a16="http://schemas.microsoft.com/office/drawing/2014/main" id="{99E13B12-C5CC-F191-B7D8-E695825AE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054" y="2102178"/>
            <a:ext cx="7445891"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0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1077</Words>
  <Application>Microsoft Macintosh PowerPoint</Application>
  <PresentationFormat>Widescreen</PresentationFormat>
  <Paragraphs>118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Source Sans Pro</vt:lpstr>
      <vt:lpstr>Office Theme</vt:lpstr>
      <vt:lpstr>Chapter 18:  ANOVA</vt:lpstr>
      <vt:lpstr>Learning Objectives</vt:lpstr>
      <vt:lpstr>Why ANOVA?</vt:lpstr>
      <vt:lpstr>PowerPoint Presentation</vt:lpstr>
      <vt:lpstr>Assumptions</vt:lpstr>
      <vt:lpstr>Illustration</vt:lpstr>
      <vt:lpstr>SPSS syntax</vt:lpstr>
      <vt:lpstr>Descriptive statistics and means plot</vt:lpstr>
      <vt:lpstr>Multiple Boxplots</vt:lpstr>
      <vt:lpstr>PowerPoint Presentation</vt:lpstr>
      <vt:lpstr>PowerPoint Presentation</vt:lpstr>
      <vt:lpstr>Sum of squares</vt:lpstr>
      <vt:lpstr>Effect Size</vt:lpstr>
      <vt:lpstr>PowerPoint Presentation</vt:lpstr>
      <vt:lpstr>Finding Out Which Groups Differ</vt:lpstr>
      <vt:lpstr>PowerPoint Presentation</vt:lpstr>
      <vt:lpstr>PowerPoint Presentation</vt:lpstr>
      <vt:lpstr>R code</vt:lpstr>
      <vt:lpstr>PowerPoint Presentation</vt:lpstr>
      <vt:lpstr>Two-Way ANOVA</vt:lpstr>
      <vt:lpstr>PowerPoint Presentation</vt:lpstr>
      <vt:lpstr>R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Daryanto, Ahmad</cp:lastModifiedBy>
  <cp:revision>49</cp:revision>
  <dcterms:created xsi:type="dcterms:W3CDTF">2023-02-07T15:18:44Z</dcterms:created>
  <dcterms:modified xsi:type="dcterms:W3CDTF">2023-09-08T09:58:41Z</dcterms:modified>
</cp:coreProperties>
</file>